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69775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522" y="-78"/>
      </p:cViewPr>
      <p:guideLst>
        <p:guide orient="horz" pos="2160"/>
        <p:guide pos="38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30428"/>
            <a:ext cx="10344309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6" y="3886200"/>
            <a:ext cx="851884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74639"/>
            <a:ext cx="2738199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90" y="274639"/>
            <a:ext cx="8011769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977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97419" y="4074225"/>
            <a:ext cx="8480047" cy="933503"/>
          </a:xfrm>
        </p:spPr>
        <p:txBody>
          <a:bodyPr anchor="t">
            <a:normAutofit/>
          </a:bodyPr>
          <a:lstStyle>
            <a:lvl1pPr algn="r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 smtClean="0"/>
              <a:t>НАЗВАНИЕ ДОКУМЕНТА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55339" y="5056516"/>
            <a:ext cx="7022123" cy="399229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Спикеры:</a:t>
            </a:r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4255339" y="6314583"/>
            <a:ext cx="7022123" cy="399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srgbClr val="AFD393"/>
                </a:solidFill>
              </a:rPr>
              <a:t>2016</a:t>
            </a:r>
            <a:endParaRPr lang="en-US" sz="1200" b="1" dirty="0">
              <a:solidFill>
                <a:srgbClr val="AFD3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46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60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334" y="1709743"/>
            <a:ext cx="1049643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334" y="4589493"/>
            <a:ext cx="1049643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517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6672" y="1825625"/>
            <a:ext cx="5172154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0954" y="1825625"/>
            <a:ext cx="5172154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97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7" y="365126"/>
            <a:ext cx="1049643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59" y="1681163"/>
            <a:ext cx="514838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59" y="2505075"/>
            <a:ext cx="5148384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0963" y="1681163"/>
            <a:ext cx="517373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0963" y="2505075"/>
            <a:ext cx="5173739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41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849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492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7" y="457200"/>
            <a:ext cx="392506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739" y="987426"/>
            <a:ext cx="616094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57" y="2057400"/>
            <a:ext cx="392506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94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7" y="457200"/>
            <a:ext cx="392506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73739" y="987426"/>
            <a:ext cx="6160949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57" y="2057400"/>
            <a:ext cx="392506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209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90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09001" y="365125"/>
            <a:ext cx="2624108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6691" y="365125"/>
            <a:ext cx="7720201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59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406903"/>
            <a:ext cx="1034430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06713"/>
            <a:ext cx="1034430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489" y="1600203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00203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535113"/>
            <a:ext cx="53770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8489" y="2174875"/>
            <a:ext cx="53770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35113"/>
            <a:ext cx="53792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82077" y="2174875"/>
            <a:ext cx="5379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3050"/>
            <a:ext cx="40037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8044" y="273052"/>
            <a:ext cx="68032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89" y="1435102"/>
            <a:ext cx="40037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4800600"/>
            <a:ext cx="73018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12775"/>
            <a:ext cx="73018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367338"/>
            <a:ext cx="73018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4638"/>
            <a:ext cx="1095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600203"/>
            <a:ext cx="1095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356353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356353"/>
            <a:ext cx="3853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356353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6672" y="365126"/>
            <a:ext cx="104964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672" y="1825625"/>
            <a:ext cx="104964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6672" y="6356380"/>
            <a:ext cx="2738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1238" y="6356380"/>
            <a:ext cx="41072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4909" y="6356380"/>
            <a:ext cx="2738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98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79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Лента лицом вверх 4"/>
          <p:cNvSpPr/>
          <p:nvPr/>
        </p:nvSpPr>
        <p:spPr>
          <a:xfrm>
            <a:off x="584163" y="332657"/>
            <a:ext cx="11001451" cy="2304255"/>
          </a:xfrm>
          <a:prstGeom prst="ribbon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Государственная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поддержка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4162" y="3933056"/>
            <a:ext cx="10930014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latin typeface="Arial" pitchFamily="34" charset="0"/>
                <a:cs typeface="Arial" pitchFamily="34" charset="0"/>
              </a:rPr>
              <a:t>Тема урока </a:t>
            </a:r>
            <a:r>
              <a:rPr lang="ru-RU" alt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2.3.</a:t>
            </a:r>
            <a:r>
              <a:rPr lang="ru-RU" altLang="ru-RU" sz="3200" b="1" dirty="0" smtClean="0">
                <a:latin typeface="Arial" pitchFamily="34" charset="0"/>
                <a:cs typeface="Arial" pitchFamily="34" charset="0"/>
              </a:rPr>
              <a:t> Как получить субсидии по оплате жилого помещения и коммунальных услуг</a:t>
            </a:r>
            <a:endParaRPr lang="ru-RU" sz="32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1285" y="2000240"/>
            <a:ext cx="1093001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altLang="ru-RU" sz="3200" b="1" dirty="0" smtClean="0">
                <a:latin typeface="Arial" pitchFamily="34" charset="0"/>
                <a:cs typeface="Arial" pitchFamily="34" charset="0"/>
              </a:rPr>
              <a:t>Субсидия</a:t>
            </a:r>
            <a:r>
              <a:rPr lang="ru-RU" altLang="ru-RU" sz="3200" dirty="0" smtClean="0">
                <a:latin typeface="Arial" pitchFamily="34" charset="0"/>
                <a:cs typeface="Arial" pitchFamily="34" charset="0"/>
              </a:rPr>
              <a:t> - пособие в денежной или натуральной форме, предоставляемое за счёт государственного </a:t>
            </a:r>
          </a:p>
          <a:p>
            <a:r>
              <a:rPr lang="ru-RU" altLang="ru-RU" sz="3200" dirty="0" smtClean="0">
                <a:latin typeface="Arial" pitchFamily="34" charset="0"/>
                <a:cs typeface="Arial" pitchFamily="34" charset="0"/>
              </a:rPr>
              <a:t>или местного бюджета.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1287" y="714356"/>
            <a:ext cx="4435701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altLang="ru-RU" sz="3200" b="1" dirty="0" smtClean="0">
                <a:latin typeface="Arial" pitchFamily="34" charset="0"/>
                <a:cs typeface="Arial" pitchFamily="34" charset="0"/>
              </a:rPr>
              <a:t>Что такое субсидия?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8263" y="1772816"/>
            <a:ext cx="11317287" cy="31683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altLang="ru-RU" sz="3200" dirty="0"/>
              <a:t> </a:t>
            </a:r>
            <a:r>
              <a:rPr lang="ru-RU" altLang="ru-RU" sz="3200" dirty="0">
                <a:latin typeface="Arial" pitchFamily="34" charset="0"/>
                <a:cs typeface="Arial" pitchFamily="34" charset="0"/>
              </a:rPr>
              <a:t>Предоставление мер социальной поддержки предполагает неизбежный переход от натуральных льгот к их предоставлению в денежном выражении. Это позволяет обеспечить </a:t>
            </a:r>
            <a:r>
              <a:rPr lang="ru-RU" altLang="ru-RU" sz="3200" dirty="0" err="1">
                <a:latin typeface="Arial" pitchFamily="34" charset="0"/>
                <a:cs typeface="Arial" pitchFamily="34" charset="0"/>
              </a:rPr>
              <a:t>адресность</a:t>
            </a:r>
            <a:r>
              <a:rPr lang="ru-RU" altLang="ru-RU" sz="3200" dirty="0">
                <a:latin typeface="Arial" pitchFamily="34" charset="0"/>
                <a:cs typeface="Arial" pitchFamily="34" charset="0"/>
              </a:rPr>
              <a:t> предоставления мер социальной поддержки и создать чёткое представление, какой объем помощи государство оказывает гражданину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298409" y="428604"/>
            <a:ext cx="11521281" cy="61206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 indent="-274320">
              <a:spcBef>
                <a:spcPct val="20000"/>
              </a:spcBef>
              <a:defRPr/>
            </a:pPr>
            <a:r>
              <a:rPr lang="ru-RU" altLang="ru-RU" sz="2800" b="1" dirty="0">
                <a:latin typeface="Arial" pitchFamily="34" charset="0"/>
                <a:cs typeface="Arial" pitchFamily="34" charset="0"/>
              </a:rPr>
              <a:t>Компенсация</a:t>
            </a:r>
            <a:r>
              <a:rPr lang="ru-RU" altLang="ru-RU" sz="2800" dirty="0">
                <a:latin typeface="Arial" pitchFamily="34" charset="0"/>
                <a:cs typeface="Arial" pitchFamily="34" charset="0"/>
              </a:rPr>
              <a:t> 	-  денежная выплата, которая выплачивается как возмещение за что-либо.</a:t>
            </a:r>
            <a:br>
              <a:rPr lang="ru-RU" altLang="ru-RU" sz="2800" dirty="0">
                <a:latin typeface="Arial" pitchFamily="34" charset="0"/>
                <a:cs typeface="Arial" pitchFamily="34" charset="0"/>
              </a:rPr>
            </a:br>
            <a:r>
              <a:rPr lang="ru-RU" alt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800" dirty="0">
                <a:latin typeface="Arial" pitchFamily="34" charset="0"/>
                <a:cs typeface="Arial" pitchFamily="34" charset="0"/>
              </a:rPr>
            </a:br>
            <a:r>
              <a:rPr lang="ru-RU" altLang="ru-RU" sz="2800" dirty="0">
                <a:latin typeface="Arial" pitchFamily="34" charset="0"/>
                <a:cs typeface="Arial" pitchFamily="34" charset="0"/>
              </a:rPr>
              <a:t>Малоимущим инвалидам и семьям, имеющим детей-инвалидов, предоставляется скидка не ниже 50% по квартирной плате и оплате коммунальных услуг, а также по стоимости топлива, если необходимо для отопления дома. </a:t>
            </a:r>
            <a:br>
              <a:rPr lang="ru-RU" altLang="ru-RU" sz="2800" dirty="0">
                <a:latin typeface="Arial" pitchFamily="34" charset="0"/>
                <a:cs typeface="Arial" pitchFamily="34" charset="0"/>
              </a:rPr>
            </a:br>
            <a:r>
              <a:rPr lang="ru-RU" altLang="ru-RU" sz="2800" dirty="0">
                <a:latin typeface="Arial" pitchFamily="34" charset="0"/>
                <a:cs typeface="Arial" pitchFamily="34" charset="0"/>
              </a:rPr>
              <a:t>Если в семье есть ребенок-инвалид, то скидка 50% распространяется на всех членов семьи. </a:t>
            </a:r>
            <a:br>
              <a:rPr lang="ru-RU" altLang="ru-RU" sz="2800" dirty="0">
                <a:latin typeface="Arial" pitchFamily="34" charset="0"/>
                <a:cs typeface="Arial" pitchFamily="34" charset="0"/>
              </a:rPr>
            </a:br>
            <a:r>
              <a:rPr lang="ru-RU" altLang="ru-RU" sz="2800" dirty="0">
                <a:latin typeface="Arial" pitchFamily="34" charset="0"/>
                <a:cs typeface="Arial" pitchFamily="34" charset="0"/>
              </a:rPr>
              <a:t>Если инвалид – взрослый человек, то скидка действует только для него.</a:t>
            </a:r>
            <a:br>
              <a:rPr lang="ru-RU" altLang="ru-RU" sz="2800" dirty="0">
                <a:latin typeface="Arial" pitchFamily="34" charset="0"/>
                <a:cs typeface="Arial" pitchFamily="34" charset="0"/>
              </a:rPr>
            </a:br>
            <a:r>
              <a:rPr lang="ru-RU" alt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800" dirty="0">
                <a:latin typeface="Arial" pitchFamily="34" charset="0"/>
                <a:cs typeface="Arial" pitchFamily="34" charset="0"/>
              </a:rPr>
            </a:br>
            <a:r>
              <a:rPr lang="ru-RU" altLang="ru-RU" sz="2800" b="1" dirty="0">
                <a:latin typeface="Arial" pitchFamily="34" charset="0"/>
                <a:cs typeface="Arial" pitchFamily="34" charset="0"/>
              </a:rPr>
              <a:t>Какая семья получает большую финансовую поддержку: семья инвалида или семья ребенка-инвалида?</a:t>
            </a:r>
            <a:endParaRPr kumimoji="0" lang="ru-RU" altLang="ru-RU" sz="28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2240" y="476672"/>
            <a:ext cx="11547688" cy="2880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lang="ru-RU" altLang="ru-RU" sz="2800" dirty="0" smtClean="0">
                <a:latin typeface="Arial" pitchFamily="34" charset="0"/>
                <a:cs typeface="Arial" pitchFamily="34" charset="0"/>
              </a:rPr>
              <a:t>Для получения льгот по оплате жилья, коммунальных услуг и приобретаемого топлива инвалиды и семьи, имеющие детей-инвалидов, обращаются в организации, осуществляющие сбор платежей за оплату жилья, коммунальных услуг и приобретаемое топливо (жилищные ремонтно-эксплуатационные предприятия, коммунальные предприятия и т. п.).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252239" y="3717032"/>
            <a:ext cx="11590510" cy="23042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altLang="ru-RU" sz="2800" dirty="0">
                <a:latin typeface="Arial" pitchFamily="34" charset="0"/>
                <a:cs typeface="Arial" pitchFamily="34" charset="0"/>
              </a:rPr>
              <a:t>Основанием для предоставления льгот по оплате жилья, коммунальных услуг и приобретаемого топлива является справка, подтверждающая факт установления инвалидности, выданная учреждениями государственной службы медико-социальной экспертизы.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" y="1714488"/>
            <a:ext cx="12169774" cy="48167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>
              <a:buNone/>
            </a:pPr>
            <a:r>
              <a:rPr lang="ru-RU" sz="2700" dirty="0" smtClean="0">
                <a:latin typeface="Arial" pitchFamily="34" charset="0"/>
                <a:cs typeface="Arial" pitchFamily="34" charset="0"/>
              </a:rPr>
              <a:t>Инвалидам и семьям, имеющим детей-инвалидов, для назначения ежемесячной денежной компенсации по оплате жилищно-коммунальных услуг необходимо:</a:t>
            </a:r>
          </a:p>
          <a:p>
            <a:pPr>
              <a:spcBef>
                <a:spcPts val="1200"/>
              </a:spcBef>
              <a:buNone/>
            </a:pPr>
            <a:r>
              <a:rPr lang="ru-RU" sz="2700" dirty="0" smtClean="0">
                <a:latin typeface="Arial" pitchFamily="34" charset="0"/>
                <a:cs typeface="Arial" pitchFamily="34" charset="0"/>
              </a:rPr>
              <a:t>1. Собрать документы, необходимые для назначения ежемесячной денежной компенсации по оплате жилищно-коммунальных услуг: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 smtClean="0">
                <a:latin typeface="Arial" pitchFamily="34" charset="0"/>
                <a:cs typeface="Arial" pitchFamily="34" charset="0"/>
              </a:rPr>
              <a:t> заявление для назначения ежемесячной денежной компенсации;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>копию паспорта заявителя для назначения ежемесячной денежной компенсации;</a:t>
            </a:r>
          </a:p>
          <a:p>
            <a:pPr lvl="0">
              <a:buFont typeface="Arial" pitchFamily="34" charset="0"/>
              <a:buChar char="•"/>
            </a:pPr>
            <a:r>
              <a:rPr lang="ru-RU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>копию документа, подтверждающего право на меры социальной поддержки (удостоверение установленной формы, справка медико-социальной экспертизы о признании инвалидом и др.) (получить в МСЭ);</a:t>
            </a: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0" y="0"/>
            <a:ext cx="12169775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Алгоритм получения ежемесячной денежной компенсации по оплате жилищно-коммунальных услуг инвалидам и семьям, имеющим детей-инвалидов </a:t>
            </a:r>
            <a:endParaRPr lang="ru-RU" sz="2800" dirty="0">
              <a:latin typeface="Arial" charset="0"/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5"/>
          <p:cNvSpPr txBox="1">
            <a:spLocks/>
          </p:cNvSpPr>
          <p:nvPr/>
        </p:nvSpPr>
        <p:spPr>
          <a:xfrm>
            <a:off x="0" y="1643050"/>
            <a:ext cx="12169775" cy="52149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копию страхового свидетельства государственного пенсионного страхования (СНИЛС) (получить в ПФР);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справку о составе семьи (получить в МФЦ);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справку о характеристике жилья и видах коммунальных услуг (технический паспорт для приватизированного жилья, ордер и копия лицевого счета для муниципального жилья, домовая книга и технический паспорт для частного сектора);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копии документов, удостоверяющих личность и регистрацию по месту жительства совместно проживающих членов семьи (для граждан, у которых право на ежемесячную денежную компенсацию распространяется на совместно проживающих членов семьи) (получить в МФЦ);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 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charset="2"/>
              <a:buChar char=""/>
              <a:tabLst/>
              <a:defRPr/>
            </a:pPr>
            <a:endParaRPr kumimoji="0" lang="ru-RU" sz="28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5"/>
          <p:cNvSpPr txBox="1">
            <a:spLocks/>
          </p:cNvSpPr>
          <p:nvPr/>
        </p:nvSpPr>
        <p:spPr bwMode="auto">
          <a:xfrm>
            <a:off x="0" y="0"/>
            <a:ext cx="12169775" cy="14401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7432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Алгоритм получения ежемесячной денежной компенсации по оплате жилищно-коммунальных услуг инвалидам и семьям, имеющим детей-инвалидов  (продолжение)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 charset="2"/>
              <a:buChar char=""/>
              <a:defRPr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5"/>
          <p:cNvSpPr txBox="1">
            <a:spLocks/>
          </p:cNvSpPr>
          <p:nvPr/>
        </p:nvSpPr>
        <p:spPr>
          <a:xfrm>
            <a:off x="0" y="1844826"/>
            <a:ext cx="12169775" cy="45139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lvl="0"/>
            <a:r>
              <a:rPr lang="ru-RU" sz="3200" dirty="0" smtClean="0">
                <a:latin typeface="Arial" pitchFamily="34" charset="0"/>
                <a:cs typeface="Arial" pitchFamily="34" charset="0"/>
              </a:rPr>
              <a:t>сберегательную книжку или реквизиты пластиковой карты (получить в банке);</a:t>
            </a:r>
          </a:p>
          <a:p>
            <a:pPr lvl="0"/>
            <a:r>
              <a:rPr lang="ru-RU" sz="3200" dirty="0" smtClean="0">
                <a:latin typeface="Arial" pitchFamily="34" charset="0"/>
                <a:cs typeface="Arial" pitchFamily="34" charset="0"/>
              </a:rPr>
              <a:t>сведения о платежах за жилое помещение и коммунальные услуги, начисленные за последний месяц перед подачей заявления о назначении ежемесячной денежной выплаты (получить в МФЦ).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2. Обратиться  в управление социальной защиты населения своего муниципального района.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 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charset="2"/>
              <a:buChar char="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5"/>
          <p:cNvSpPr txBox="1">
            <a:spLocks/>
          </p:cNvSpPr>
          <p:nvPr/>
        </p:nvSpPr>
        <p:spPr bwMode="auto">
          <a:xfrm>
            <a:off x="0" y="0"/>
            <a:ext cx="12169775" cy="14401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7432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Алгоритм получения ежемесячной денежной компенсации по оплате жилищно-коммунальных услуг инвалидам и семьям, имеющим детей-инвалидов  (продолжение)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 charset="2"/>
              <a:buChar char=""/>
              <a:defRPr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430</Words>
  <Application>Microsoft Office PowerPoint</Application>
  <PresentationFormat>Произвольный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Marina Reginis</cp:lastModifiedBy>
  <cp:revision>5</cp:revision>
  <dcterms:created xsi:type="dcterms:W3CDTF">2016-04-18T11:00:31Z</dcterms:created>
  <dcterms:modified xsi:type="dcterms:W3CDTF">2016-08-25T15:30:01Z</dcterms:modified>
</cp:coreProperties>
</file>