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jpeg"/>
          <p:cNvPicPr>
            <a:picLocks noChangeAspect="1"/>
          </p:cNvPicPr>
          <p:nvPr/>
        </p:nvPicPr>
        <p:blipFill>
          <a:blip r:embed="rId2">
            <a:extLst/>
          </a:blip>
          <a:srcRect l="0" t="5253" r="0" b="2423"/>
          <a:stretch>
            <a:fillRect/>
          </a:stretch>
        </p:blipFill>
        <p:spPr>
          <a:xfrm>
            <a:off x="1" y="-1"/>
            <a:ext cx="10688640" cy="756285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>
            <p:ph type="title"/>
          </p:nvPr>
        </p:nvSpPr>
        <p:spPr>
          <a:xfrm>
            <a:off x="645889" y="2831049"/>
            <a:ext cx="3933546" cy="24843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7361998" y="6852382"/>
            <a:ext cx="292504" cy="30274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3712471" y="1991360"/>
            <a:ext cx="6442574" cy="5106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2pPr>
            <a:lvl3pPr marL="1148661" indent="-153154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3pPr>
            <a:lvl4pPr marL="1674261" indent="-181000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4pPr>
            <a:lvl5pPr marL="2172014" indent="-181000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34432" y="1115665"/>
            <a:ext cx="5650778" cy="875697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534432" y="2501993"/>
            <a:ext cx="5650778" cy="422591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/>
          <p:nvPr>
            <p:ph type="pic" sz="half" idx="13"/>
          </p:nvPr>
        </p:nvSpPr>
        <p:spPr>
          <a:xfrm>
            <a:off x="6452839" y="1122362"/>
            <a:ext cx="3716686" cy="56197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0194" cy="75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3091293" y="3150672"/>
            <a:ext cx="6060143" cy="1800470"/>
          </a:xfrm>
          <a:prstGeom prst="rect">
            <a:avLst/>
          </a:prstGeom>
        </p:spPr>
        <p:txBody>
          <a:bodyPr/>
          <a:lstStyle>
            <a:lvl1pPr>
              <a:defRPr cap="all" sz="4000">
                <a:solidFill>
                  <a:srgbClr val="00909B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7361998" y="6852382"/>
            <a:ext cx="292504" cy="30274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8640" cy="754974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sldNum" sz="quarter" idx="2"/>
          </p:nvPr>
        </p:nvSpPr>
        <p:spPr>
          <a:xfrm>
            <a:off x="7361998" y="6852382"/>
            <a:ext cx="292504" cy="30274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0194" cy="75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16818" y="7084993"/>
            <a:ext cx="3634478" cy="25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 anchor="ctr">
            <a:spAutoFit/>
          </a:bodyPr>
          <a:lstStyle>
            <a:lvl1pPr>
              <a:defRPr sz="1000" u="sng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вашифинансы.рф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34432" y="1115665"/>
            <a:ext cx="9619775" cy="87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34432" y="2501993"/>
            <a:ext cx="9619775" cy="422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9922665" y="7055090"/>
            <a:ext cx="292504" cy="302749"/>
          </a:xfrm>
          <a:prstGeom prst="rect">
            <a:avLst/>
          </a:prstGeom>
          <a:ln w="12700">
            <a:miter lim="400000"/>
          </a:ln>
        </p:spPr>
        <p:txBody>
          <a:bodyPr wrap="none" lIns="49773" tIns="49773" rIns="49773" bIns="49773" anchor="ctr">
            <a:spAutoFit/>
          </a:bodyPr>
          <a:lstStyle>
            <a:lvl1pPr algn="r">
              <a:defRPr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169861" marR="0" indent="-16986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622192" marR="0" indent="-124437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1110373" marR="0" indent="-114865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1629012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2126764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»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2624518" marR="0" indent="-135750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3122272" marR="0" indent="-135750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3620025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4117779" marR="0" indent="-135751" algn="l" defTabSz="497754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b="0" baseline="0" cap="none" i="0" spc="0" strike="noStrike" sz="1200" u="none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624421" y="3247306"/>
            <a:ext cx="4209907" cy="1737938"/>
          </a:xfrm>
          <a:prstGeom prst="rect">
            <a:avLst/>
          </a:prstGeom>
        </p:spPr>
        <p:txBody>
          <a:bodyPr/>
          <a:lstStyle>
            <a:lvl1pPr algn="ctr" defTabSz="640079">
              <a:lnSpc>
                <a:spcPct val="120000"/>
              </a:lnSpc>
              <a:defRPr sz="2700">
                <a:solidFill>
                  <a:srgbClr val="D9562C"/>
                </a:solidFill>
              </a:defRPr>
            </a:lvl1pPr>
          </a:lstStyle>
          <a:p>
            <a:pPr/>
            <a:r>
              <a:t>ФИНАНСОВОЕ ВОСПИТАНИЕ НАЧИНАЕТСЯ В СЕМЬЕ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4" name="image13.jpeg" descr="familyshopping-561x6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987" y="3025274"/>
            <a:ext cx="3284864" cy="351322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>
            <p:ph type="body" sz="half" idx="1"/>
          </p:nvPr>
        </p:nvSpPr>
        <p:spPr>
          <a:xfrm>
            <a:off x="4156714" y="3025273"/>
            <a:ext cx="6036625" cy="3513225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b="1" sz="1700">
                <a:solidFill>
                  <a:srgbClr val="404040"/>
                </a:solidFill>
              </a:defRPr>
            </a:pPr>
            <a:r>
              <a:t>Расходы</a:t>
            </a:r>
            <a:r>
              <a:rPr b="0"/>
              <a:t> — принятие факта, что деньги ушли, как только их потратили;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</a:t>
            </a:r>
            <a:r>
              <a:rPr b="1"/>
              <a:t>Стоимость</a:t>
            </a:r>
            <a:r>
              <a:t> денег — относительная цена вещей;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</a:t>
            </a:r>
            <a:r>
              <a:rPr b="1"/>
              <a:t>Зарабатывание</a:t>
            </a:r>
            <a:r>
              <a:t> — понимание, что зарабатывать деньги не всегда легкая работа, но это    единственный способ получить их;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</a:t>
            </a:r>
            <a:r>
              <a:rPr b="1"/>
              <a:t>Сохранение</a:t>
            </a:r>
            <a:r>
              <a:t> — использование денег  для краткосрочных и перспективных целей;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</a:t>
            </a:r>
            <a:r>
              <a:rPr b="1"/>
              <a:t>Заимствование</a:t>
            </a:r>
            <a:r>
              <a:t> — понимание  важности погашения заемных средств. </a:t>
            </a:r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2631369" y="2233265"/>
            <a:ext cx="4376116" cy="486628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168998"/>
                </a:solidFill>
              </a:defRPr>
            </a:lvl1pPr>
          </a:lstStyle>
          <a:p>
            <a:pPr/>
            <a:r>
              <a:t>БАЗОВЫЕ ДЕНЕЖНЫЕ ПРИНЦИПЫ</a:t>
            </a:r>
          </a:p>
        </p:txBody>
      </p:sp>
      <p:sp>
        <p:nvSpPr>
          <p:cNvPr id="117" name="Shape 117"/>
          <p:cNvSpPr/>
          <p:nvPr/>
        </p:nvSpPr>
        <p:spPr>
          <a:xfrm>
            <a:off x="481479" y="1154430"/>
            <a:ext cx="914078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cap="all" sz="2400">
                <a:solidFill>
                  <a:srgbClr val="CA5F3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Карманные деньги, работа /подработка с 14 лет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image14.jpeg" descr="1431367660_984565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32" y="2089547"/>
            <a:ext cx="4079960" cy="305997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body" sz="quarter" idx="1"/>
          </p:nvPr>
        </p:nvSpPr>
        <p:spPr>
          <a:xfrm>
            <a:off x="4982574" y="2793792"/>
            <a:ext cx="5159965" cy="1651480"/>
          </a:xfrm>
          <a:prstGeom prst="rect">
            <a:avLst/>
          </a:prstGeom>
        </p:spPr>
        <p:txBody>
          <a:bodyPr/>
          <a:lstStyle/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Разовая денежная помощь и денежные подарки;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Ссуда и аванс;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Оплачиваемая работа;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Денежное содержание.</a:t>
            </a:r>
          </a:p>
        </p:txBody>
      </p:sp>
      <p:sp>
        <p:nvSpPr>
          <p:cNvPr id="122" name="Shape 12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СПОСОБЫ ДАТЬ ДЕНЬГИ РЕБЕНКУ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Shape 125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РАБОТА / ПОДРАБОТКА</a:t>
            </a:r>
          </a:p>
        </p:txBody>
      </p:sp>
      <p:sp>
        <p:nvSpPr>
          <p:cNvPr id="126" name="Shape 126"/>
          <p:cNvSpPr/>
          <p:nvPr>
            <p:ph type="body" sz="half" idx="1"/>
          </p:nvPr>
        </p:nvSpPr>
        <p:spPr>
          <a:xfrm>
            <a:off x="4246905" y="1991359"/>
            <a:ext cx="6441735" cy="4089880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Найти работу в 14 лет и официально трудоустроиться, конечно, сложнее, чем в 16, но предложения имеются.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Центр занятости населения. Через Центр занятости можно устроиться на работу с 14 лет. На данный момент школьникам доступна работа: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Дворник;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Уборщик территорий;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Культорганизатор;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Менеджер;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 Администратор.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Возможно появление и других вакансий.</a:t>
            </a:r>
          </a:p>
        </p:txBody>
      </p:sp>
      <p:pic>
        <p:nvPicPr>
          <p:cNvPr id="127" name="image15.jpeg" descr="1443005301_kompensaci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716" y="2294021"/>
            <a:ext cx="3625516" cy="2767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0" name="image16.jpeg" descr="fullscreen-5f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778" y="2130605"/>
            <a:ext cx="3299077" cy="219938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body" sz="quarter" idx="1"/>
          </p:nvPr>
        </p:nvSpPr>
        <p:spPr>
          <a:xfrm>
            <a:off x="4062662" y="2449346"/>
            <a:ext cx="6244977" cy="156190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defRPr sz="1700">
                <a:solidFill>
                  <a:srgbClr val="404040"/>
                </a:solidFill>
              </a:defRPr>
            </a:lvl1pPr>
          </a:lstStyle>
          <a:p>
            <a:pPr/>
            <a:r>
              <a:t>Банковские карты в России могут выпускаться детям в возрасте от 6 до 14 лет в виде дополнительной карты, открытой к карте родителя ребенка, а также с 14-летнего возраста в виде основной карты при согласии родителя.</a:t>
            </a:r>
          </a:p>
        </p:txBody>
      </p:sp>
      <p:pic>
        <p:nvPicPr>
          <p:cNvPr id="132" name="image17.png" descr="C:\Users\маша\Desktop\karta_det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0252"/>
          <a:stretch>
            <a:fillRect/>
          </a:stretch>
        </p:blipFill>
        <p:spPr>
          <a:xfrm>
            <a:off x="1882274" y="4375903"/>
            <a:ext cx="7267073" cy="115153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534432" y="1115665"/>
            <a:ext cx="9619775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БАНКОВСКИЕ КАРТЫ ДЛЯ ДЕТЕЙ</a:t>
            </a:r>
          </a:p>
        </p:txBody>
      </p:sp>
      <p:sp>
        <p:nvSpPr>
          <p:cNvPr id="134" name="Shape 134"/>
          <p:cNvSpPr/>
          <p:nvPr/>
        </p:nvSpPr>
        <p:spPr>
          <a:xfrm>
            <a:off x="1776661" y="5573547"/>
            <a:ext cx="1812478" cy="686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7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У родителей есть карта Банка</a:t>
            </a:r>
          </a:p>
        </p:txBody>
      </p:sp>
      <p:sp>
        <p:nvSpPr>
          <p:cNvPr id="135" name="Shape 135"/>
          <p:cNvSpPr/>
          <p:nvPr/>
        </p:nvSpPr>
        <p:spPr>
          <a:xfrm>
            <a:off x="4052492" y="5548147"/>
            <a:ext cx="2545743" cy="149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 defTabSz="472866">
              <a:lnSpc>
                <a:spcPct val="120000"/>
              </a:lnSpc>
              <a:spcBef>
                <a:spcPts val="4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Родители могут дать ребенку доступ к деньгам на своей карте и открыть дополнительную карту на его имя</a:t>
            </a:r>
          </a:p>
        </p:txBody>
      </p:sp>
      <p:sp>
        <p:nvSpPr>
          <p:cNvPr id="136" name="Shape 136"/>
          <p:cNvSpPr/>
          <p:nvPr/>
        </p:nvSpPr>
        <p:spPr>
          <a:xfrm>
            <a:off x="7288462" y="5522746"/>
            <a:ext cx="2046869" cy="1326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lnSpc>
                <a:spcPct val="120000"/>
              </a:lnSpc>
              <a:spcBef>
                <a:spcPts val="400"/>
              </a:spcBef>
              <a:defRPr sz="17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Ребенок сможет безопасно платить картой вместо наличных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893330" y="1915765"/>
            <a:ext cx="6305276" cy="459739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168998"/>
                </a:solidFill>
              </a:defRPr>
            </a:lvl1pPr>
          </a:lstStyle>
          <a:p>
            <a:pPr/>
            <a:r>
              <a:t>СКОЛЬКО ВРЕМЕНИ ДЕТИ ПРОВОДЯТ В ИНТЕРНЕТЕ*</a:t>
            </a:r>
          </a:p>
        </p:txBody>
      </p:sp>
      <p:sp>
        <p:nvSpPr>
          <p:cNvPr id="139" name="Shape 139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4138862" y="2869720"/>
            <a:ext cx="6015344" cy="2041756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68% подростков (14-16 лет) онлайн почти постоянно;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В Великобритании- 60%; в Германии-58%;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40% детей(8-10 лет) онлайн почти постоянно;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В США-41%;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В Германии-9%, во Франции-7%.</a:t>
            </a:r>
          </a:p>
        </p:txBody>
      </p:sp>
      <p:pic>
        <p:nvPicPr>
          <p:cNvPr id="141" name="image18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29" y="2869720"/>
            <a:ext cx="3235465" cy="219691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530462" y="5690992"/>
            <a:ext cx="9619776" cy="114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*Исследование «Растим детей в эпоху Интернета» проведено специально для «Лаборатории Касперского» организацией IconKids&amp;Youth в 2017 году. В опросе приняли участие 3780 семей с детьми от 8 до 16 лет (один взрослый и один ребенок из семьи) в России, США, Великобритании, Германии, Франции, Испании, Италии. В России было опрошено 540 семей </a:t>
            </a:r>
          </a:p>
        </p:txBody>
      </p:sp>
      <p:sp>
        <p:nvSpPr>
          <p:cNvPr id="143" name="Shape 143"/>
          <p:cNvSpPr/>
          <p:nvPr/>
        </p:nvSpPr>
        <p:spPr>
          <a:xfrm>
            <a:off x="500703" y="1164893"/>
            <a:ext cx="696839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cap="all" sz="2400">
                <a:solidFill>
                  <a:srgbClr val="CA5F3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Финансовая безопасность для детей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20876">
              <a:lnSpc>
                <a:spcPct val="120000"/>
              </a:lnSpc>
              <a:defRPr>
                <a:solidFill>
                  <a:srgbClr val="D9562C"/>
                </a:solidFill>
              </a:defRPr>
            </a:lvl1pPr>
          </a:lstStyle>
          <a:p>
            <a:pPr/>
            <a:r>
              <a:t>АКТУАЛЬНА ЛИ ЗАЩИТА ДЛЯ ДЕТЕЙ ОТ ФИНАНСОВЫХ ОНЛАЙН УГРОЗ? ДА!</a:t>
            </a: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4176962" y="2372143"/>
            <a:ext cx="6015344" cy="3280948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86% подростков (14-17 лет) имеют карманные деньги 36% подростков имеют банковские карты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89% знают о том, что при использовании карты можно столкнуться с мошенничеством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28% недавно платили картой (в том числе родительской)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22% недавно пользовались мобильным банком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20% платили с электронного кошелька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8% — через интернет-банк </a:t>
            </a:r>
          </a:p>
        </p:txBody>
      </p:sp>
      <p:pic>
        <p:nvPicPr>
          <p:cNvPr id="148" name="image18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129" y="2914163"/>
            <a:ext cx="3235465" cy="219691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679592" y="6033875"/>
            <a:ext cx="9619775" cy="868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15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Данные спецпроекта «Дети и финансы», подготовленного аналитическим центром НАФИ в 2017 году  при поддержке Mastercard, ПАО«БИНБАНК», международной  организации Child&amp;Youth Finance International и Ассоциации «НП РТС»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534431" y="1115665"/>
            <a:ext cx="8985817" cy="875696"/>
          </a:xfrm>
          <a:prstGeom prst="rect">
            <a:avLst/>
          </a:prstGeom>
        </p:spPr>
        <p:txBody>
          <a:bodyPr/>
          <a:lstStyle>
            <a:lvl1pPr defTabSz="620876">
              <a:lnSpc>
                <a:spcPct val="120000"/>
              </a:lnSpc>
              <a:defRPr>
                <a:solidFill>
                  <a:srgbClr val="D9562C"/>
                </a:solidFill>
              </a:defRPr>
            </a:lvl1pPr>
          </a:lstStyle>
          <a:p>
            <a:pPr/>
            <a:r>
              <a:t>ОСНОВНЫЕ ОПАСНОСТИ, О КОТОРЫХ СТОИТ ПРЕДУПРЕДИТЬ РЕБЕНКА</a:t>
            </a:r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4272305" y="2437063"/>
            <a:ext cx="4093772" cy="2871472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Компьютерные вирусы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Кража личной информации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Навязывание платных услуг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Социальная инженерия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Выманивание денег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Квазиработодатели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Запасной платежный инструмент</a:t>
            </a:r>
          </a:p>
        </p:txBody>
      </p:sp>
      <p:pic>
        <p:nvPicPr>
          <p:cNvPr id="154" name="image19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662" y="2576763"/>
            <a:ext cx="3021014" cy="206445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4294967295"/>
          </p:nvPr>
        </p:nvSpPr>
        <p:spPr>
          <a:xfrm>
            <a:off x="9922661" y="7055088"/>
            <a:ext cx="292505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image20.jpeg" descr="dengi-v-semj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757" y="2519091"/>
            <a:ext cx="3737603" cy="250257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body" sz="quarter" idx="1"/>
          </p:nvPr>
        </p:nvSpPr>
        <p:spPr>
          <a:xfrm>
            <a:off x="4285915" y="2718379"/>
            <a:ext cx="5919091" cy="2103995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Говорите на равных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Личный пример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Нет негативным эмоциям!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Сделайте процесс живым и интересным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Дайте право на собственные ошибки</a:t>
            </a:r>
          </a:p>
        </p:txBody>
      </p:sp>
      <p:sp>
        <p:nvSpPr>
          <p:cNvPr id="159" name="Shape 159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ПОДВЕДЕНИЕ ИТОГОВ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В ХОДЕ НАШЕГО РАЗГОВОРА МЫ ОБСУДИМ</a:t>
            </a:r>
          </a:p>
        </p:txBody>
      </p:sp>
      <p:sp>
        <p:nvSpPr>
          <p:cNvPr id="72" name="Shape 72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" name="image5.jpeg" descr="roditeli_i_det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958" y="2422356"/>
            <a:ext cx="4087947" cy="269293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body" sz="half" idx="1"/>
          </p:nvPr>
        </p:nvSpPr>
        <p:spPr>
          <a:xfrm>
            <a:off x="4443662" y="2422357"/>
            <a:ext cx="6015793" cy="2696038"/>
          </a:xfrm>
          <a:prstGeom prst="rect">
            <a:avLst/>
          </a:prstGeom>
        </p:spPr>
        <p:txBody>
          <a:bodyPr/>
          <a:lstStyle/>
          <a:p>
            <a:pPr marL="161797" indent="-161797" defTabSz="487797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b="1">
                <a:solidFill>
                  <a:srgbClr val="404040"/>
                </a:solidFill>
              </a:defRPr>
            </a:pPr>
            <a:r>
              <a:t>Модели поведения</a:t>
            </a:r>
            <a:r>
              <a:rPr b="0"/>
              <a:t>, которые помогут вовлечь ребенка в процесс управления финансами и планирования;</a:t>
            </a:r>
          </a:p>
          <a:p>
            <a:pPr marL="161797" indent="-161797" defTabSz="487797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b="1">
                <a:solidFill>
                  <a:srgbClr val="404040"/>
                </a:solidFill>
              </a:defRPr>
            </a:pPr>
            <a:r>
              <a:t>Карманные деньги</a:t>
            </a:r>
            <a:r>
              <a:rPr b="0"/>
              <a:t> - за что давать деньги, за что нет; рекомендации по поиску работы / подработки с 14 лет;</a:t>
            </a:r>
          </a:p>
          <a:p>
            <a:pPr marL="161797" indent="-161797" defTabSz="487797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b="1">
                <a:solidFill>
                  <a:srgbClr val="404040"/>
                </a:solidFill>
              </a:defRPr>
            </a:pPr>
            <a:r>
              <a:t>Банковские карты</a:t>
            </a:r>
            <a:r>
              <a:rPr b="0"/>
              <a:t> для детей: с какого возраста ребёнок может получить  собственную банковскую карту?</a:t>
            </a:r>
          </a:p>
          <a:p>
            <a:pPr marL="161797" indent="-161797" defTabSz="487797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b="1">
                <a:solidFill>
                  <a:srgbClr val="404040"/>
                </a:solidFill>
              </a:defRPr>
            </a:pPr>
            <a:r>
              <a:t>Финансовая безопасность</a:t>
            </a:r>
            <a:r>
              <a:rPr b="0"/>
              <a:t> для детей (в интернете, в телефоне, банкоматы и прочее).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534430" y="1115665"/>
            <a:ext cx="8498259" cy="964674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КОМПЕТЕНЦИИ  В ОТНОШЕНИИ  ФИНАНСОВ В ЗАВИСИМОСТИ ОТ ВОЗРАСТА</a:t>
            </a:r>
          </a:p>
        </p:txBody>
      </p:sp>
      <p:sp>
        <p:nvSpPr>
          <p:cNvPr id="77" name="Shape 77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xfrm>
            <a:off x="6084332" y="3727880"/>
            <a:ext cx="4260419" cy="2132740"/>
          </a:xfrm>
          <a:prstGeom prst="rect">
            <a:avLst/>
          </a:prstGeom>
        </p:spPr>
        <p:txBody>
          <a:bodyPr/>
          <a:lstStyle/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Планировать будущее;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Управлять желаниями;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Зарабатывать и накапливать ресурсы;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Делиться благом с другими.</a:t>
            </a:r>
          </a:p>
        </p:txBody>
      </p:sp>
      <p:pic>
        <p:nvPicPr>
          <p:cNvPr id="79" name="image6.jpeg" descr="nann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475" y="3069827"/>
            <a:ext cx="5186232" cy="344884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895886" y="2336110"/>
            <a:ext cx="4888928" cy="47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>
              <a:spcBef>
                <a:spcPts val="400"/>
              </a:spcBef>
              <a:defRPr b="1" sz="1700">
                <a:solidFill>
                  <a:srgbClr val="1896A1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ЧЕМУ НЕОБХОДИМО НАУЧИТЬ РЕБЕНКА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5-6 ЛЕТ</a:t>
            </a:r>
          </a:p>
        </p:txBody>
      </p:sp>
      <p:sp>
        <p:nvSpPr>
          <p:cNvPr id="83" name="Shape 83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5614034" y="2171231"/>
            <a:ext cx="4471388" cy="35422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b="1" sz="1700">
                <a:solidFill>
                  <a:srgbClr val="1896A1"/>
                </a:solidFill>
              </a:defRPr>
            </a:pPr>
            <a:r>
              <a:t>Ребенок в этом возрасте: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Cпособен понять природу денег, их назначение и источник их появления;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различать номинал денежных знаков, находить признаки настоящих; 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осуществлять простой счет денег;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понять суть процесса накопления на минимальном сроке и на визуально понятных примерах.</a:t>
            </a:r>
          </a:p>
        </p:txBody>
      </p:sp>
      <p:pic>
        <p:nvPicPr>
          <p:cNvPr id="85" name="image7.jpeg" descr="C:\Users\маша\Desktop\25215028.646393.35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020" y="2294908"/>
            <a:ext cx="4890647" cy="2966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534430" y="1115665"/>
            <a:ext cx="9619778" cy="875696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7-9 ЛЕТ</a:t>
            </a:r>
          </a:p>
        </p:txBody>
      </p:sp>
      <p:sp>
        <p:nvSpPr>
          <p:cNvPr id="89" name="Shape 89"/>
          <p:cNvSpPr/>
          <p:nvPr>
            <p:ph type="body" sz="half" idx="1"/>
          </p:nvPr>
        </p:nvSpPr>
        <p:spPr>
          <a:xfrm>
            <a:off x="4244325" y="1610359"/>
            <a:ext cx="6012515" cy="50637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b="1" sz="1800">
                <a:solidFill>
                  <a:srgbClr val="168D9A"/>
                </a:solidFill>
              </a:defRPr>
            </a:pPr>
            <a:r>
              <a:t>Ребенок в этом возрасте: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самостоятельно принимать решение о том, как потратить карманные деньги и обосновать это решение;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сравнивать цены перед покупкой и умеет экономить;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распознавать рекламные манипуляции и умеет противостоять им;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запомнить и применить основные правила финансовой безопасности при использовании карты, телефона, при осуществлении платежных операций в компьютерных играх;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совершать накопления в среднесрочном периоде от 1 до 3 месяцев;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понять важность благотворительности.</a:t>
            </a:r>
          </a:p>
        </p:txBody>
      </p:sp>
      <p:pic>
        <p:nvPicPr>
          <p:cNvPr id="90" name="image8.jpeg" descr="F:\МОСКВА\4286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073" y="2721985"/>
            <a:ext cx="3754197" cy="2840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4292541" y="1544546"/>
            <a:ext cx="6103571" cy="5659204"/>
          </a:xfrm>
          <a:prstGeom prst="rect">
            <a:avLst/>
          </a:prstGeom>
        </p:spPr>
        <p:txBody>
          <a:bodyPr/>
          <a:lstStyle/>
          <a:p>
            <a:pPr defTabSz="492775">
              <a:spcBef>
                <a:spcPts val="400"/>
              </a:spcBef>
              <a:defRPr b="1">
                <a:solidFill>
                  <a:srgbClr val="148591"/>
                </a:solidFill>
              </a:defRPr>
            </a:pPr>
            <a:r>
              <a:t>Ребенок в этом возрасте</a:t>
            </a:r>
            <a:r>
              <a:rPr b="0"/>
              <a:t>: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Готов к расширению зоны ответственности, в том числе и в финансовых вопросах (способен справится с закупками к школе, организацией досуга, накоплением на подарки друзьям);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Способен понять финансовую ситуацию семьи и ее возможности; 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Может понять и рассчитать влияние инфляции на стоимость товаров и услуг;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Может регулярно сберегать 10–30 % личного бюджета;  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Способен делать накопления с использованием банковского счета совместно с родителями;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Может рассчитываться банковской картой (дополнительной к карте родителей, данная услуга доступна для детей в возрасте 6–14 лет);</a:t>
            </a:r>
          </a:p>
          <a:p>
            <a:pPr marL="163448" indent="-163448" defTabSz="492775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>
                <a:solidFill>
                  <a:srgbClr val="404040"/>
                </a:solidFill>
              </a:defRPr>
            </a:pPr>
            <a:r>
              <a:t>Способен понять суть кредитования и необходимость платы за использование кредита.</a:t>
            </a: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534431" y="1115666"/>
            <a:ext cx="3540263" cy="627071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10-12 ЛЕТ</a:t>
            </a:r>
          </a:p>
        </p:txBody>
      </p:sp>
      <p:pic>
        <p:nvPicPr>
          <p:cNvPr id="95" name="image9.jpeg" descr="3082219-d1b17d1c2c04bf67o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29" y="1991359"/>
            <a:ext cx="3540266" cy="3759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4294967295"/>
          </p:nvPr>
        </p:nvSpPr>
        <p:spPr>
          <a:xfrm>
            <a:off x="10012790" y="7055088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8" name="image10.jpeg" descr="zabuka-kurs-1-3-286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93" y="2060281"/>
            <a:ext cx="3190545" cy="334672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body" idx="1"/>
          </p:nvPr>
        </p:nvSpPr>
        <p:spPr>
          <a:xfrm>
            <a:off x="4186990" y="1748589"/>
            <a:ext cx="6223891" cy="525654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b="1" sz="1800">
                <a:solidFill>
                  <a:srgbClr val="168A98"/>
                </a:solidFill>
              </a:defRPr>
            </a:pPr>
            <a:r>
              <a:t>Подросток  в этом возрасте: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понять ценность образования, провести анализ и оценить влияние образования на будущую личную стоимость как профессионала;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соотнести выгоды от сиюминутного приобретения и переплаты по кредиту;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Проявляет интерес к возможностям самостоятельного заработка;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Понимает суть налогообложения;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планировать в среднесрочной перспективе от 6 месяцев до 1,5 лет, а также осуществлять накопления и инвестиции для движения к поставленным финансовым целям с помощью родителей.</a:t>
            </a:r>
          </a:p>
        </p:txBody>
      </p:sp>
      <p:sp>
        <p:nvSpPr>
          <p:cNvPr id="100" name="Shape 100"/>
          <p:cNvSpPr/>
          <p:nvPr>
            <p:ph type="title"/>
          </p:nvPr>
        </p:nvSpPr>
        <p:spPr>
          <a:xfrm>
            <a:off x="595392" y="1115665"/>
            <a:ext cx="9619778" cy="632927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13-15 ЛЕТ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4294967295"/>
          </p:nvPr>
        </p:nvSpPr>
        <p:spPr>
          <a:xfrm>
            <a:off x="10012792" y="7055090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Shape 103"/>
          <p:cNvSpPr/>
          <p:nvPr>
            <p:ph type="body" sz="half" idx="1"/>
          </p:nvPr>
        </p:nvSpPr>
        <p:spPr>
          <a:xfrm>
            <a:off x="4246905" y="1947985"/>
            <a:ext cx="6441735" cy="46040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b="1" sz="1800">
                <a:solidFill>
                  <a:srgbClr val="158893"/>
                </a:solidFill>
              </a:defRPr>
            </a:pPr>
            <a:r>
              <a:t>Молодой человек  в этом возрасте: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самостоятельно вести личный бюджет;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разбираться в возможностях финансовых инструментов, доступных по возрасту;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Понимает особенности договорных отношений, и собственные права и обязанности в качестве потребителя финансовой услуги;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Может находить, анализировать и интерпретировать нужную финансовую информацию; 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Способен вести переговоры о работе, самостоятельно выяснять все вопросы, касающиеся финансовых условий трудовой занятости.</a:t>
            </a:r>
          </a:p>
        </p:txBody>
      </p:sp>
      <p:sp>
        <p:nvSpPr>
          <p:cNvPr id="104" name="Shape 104"/>
          <p:cNvSpPr/>
          <p:nvPr>
            <p:ph type="title"/>
          </p:nvPr>
        </p:nvSpPr>
        <p:spPr>
          <a:xfrm>
            <a:off x="595392" y="1115665"/>
            <a:ext cx="9619778" cy="632927"/>
          </a:xfrm>
          <a:prstGeom prst="rect">
            <a:avLst/>
          </a:prstGeom>
        </p:spPr>
        <p:txBody>
          <a:bodyPr/>
          <a:lstStyle>
            <a:lvl1pPr defTabSz="640079">
              <a:lnSpc>
                <a:spcPct val="120000"/>
              </a:lnSpc>
              <a:defRPr sz="2400">
                <a:solidFill>
                  <a:srgbClr val="D9562C"/>
                </a:solidFill>
              </a:defRPr>
            </a:lvl1pPr>
          </a:lstStyle>
          <a:p>
            <a:pPr/>
            <a:r>
              <a:t>16-18 ЛЕТ</a:t>
            </a:r>
          </a:p>
        </p:txBody>
      </p:sp>
      <p:pic>
        <p:nvPicPr>
          <p:cNvPr id="105" name="image11.jpeg" descr="thinkstockphotos-47970858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88" y="2530155"/>
            <a:ext cx="3784664" cy="2523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530209" y="2722014"/>
            <a:ext cx="9619775" cy="730578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rgbClr val="168998"/>
                </a:solidFill>
              </a:defRPr>
            </a:lvl1pPr>
          </a:lstStyle>
          <a:p>
            <a:pPr/>
            <a:r>
              <a:t> Влияние на развитие экономических представлений ребёнка оказывает только личный опыт обращения с деньгами.</a:t>
            </a:r>
          </a:p>
        </p:txBody>
      </p:sp>
      <p:sp>
        <p:nvSpPr>
          <p:cNvPr id="108" name="Shape 108"/>
          <p:cNvSpPr/>
          <p:nvPr>
            <p:ph type="sldNum" sz="quarter" idx="4294967295"/>
          </p:nvPr>
        </p:nvSpPr>
        <p:spPr>
          <a:xfrm>
            <a:off x="10012792" y="7055090"/>
            <a:ext cx="202377" cy="30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9" name="image12.png" descr="24-660x4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313" y="3950061"/>
            <a:ext cx="3994102" cy="264458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body" sz="half" idx="1"/>
          </p:nvPr>
        </p:nvSpPr>
        <p:spPr>
          <a:xfrm>
            <a:off x="4594858" y="3326139"/>
            <a:ext cx="5943603" cy="349574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  <a:defRPr b="1" sz="1800">
                <a:solidFill>
                  <a:srgbClr val="404040"/>
                </a:solidFill>
              </a:defRPr>
            </a:pPr>
          </a:p>
          <a:p>
            <a:pPr>
              <a:spcBef>
                <a:spcPts val="400"/>
              </a:spcBef>
              <a:defRPr b="1" sz="1800">
                <a:solidFill>
                  <a:srgbClr val="168998"/>
                </a:solidFill>
              </a:defRPr>
            </a:pPr>
            <a:r>
              <a:t>Дети должны знать</a:t>
            </a:r>
            <a:r>
              <a:rPr b="0"/>
              <a:t>:</a:t>
            </a:r>
            <a:endParaRPr sz="1200"/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Каким образом и для чего деньги приходят в семью;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Как правильно тратить деньги и зачем нужно        откладывать часть дохода на будущее;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Структуру затрат и  принцип распределения бюджета;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Что является его подушкой безопасности;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Как обесцениваются деньги;</a:t>
            </a:r>
          </a:p>
          <a:p>
            <a:pPr marL="165100" indent="-165100">
              <a:lnSpc>
                <a:spcPct val="120000"/>
              </a:lnSpc>
              <a:spcBef>
                <a:spcPts val="400"/>
              </a:spcBef>
              <a:buClr>
                <a:srgbClr val="168998"/>
              </a:buClr>
              <a:buSzPct val="150000"/>
              <a:buFont typeface="Arial"/>
              <a:buChar char="•"/>
              <a:defRPr sz="1700">
                <a:solidFill>
                  <a:srgbClr val="404040"/>
                </a:solidFill>
              </a:defRPr>
            </a:pPr>
            <a:r>
              <a:t> Какие есть варианты сохранения стоимости денег. </a:t>
            </a:r>
          </a:p>
        </p:txBody>
      </p:sp>
      <p:sp>
        <p:nvSpPr>
          <p:cNvPr id="111" name="Shape 111"/>
          <p:cNvSpPr/>
          <p:nvPr/>
        </p:nvSpPr>
        <p:spPr>
          <a:xfrm>
            <a:off x="595393" y="1115665"/>
            <a:ext cx="9619775" cy="135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>
            <a:lvl1pPr defTabSz="640079">
              <a:lnSpc>
                <a:spcPct val="120000"/>
              </a:lnSpc>
              <a:defRPr b="1" sz="24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МОДЕЛИ ПОВЕДЕНИЯ, КОТОРЫЕ ПОМОГУТ ВОВЛЕЧЬ РЕБЕНКА В ПРОЦЕСС УПРАВЛЕНИЯ ФИНАНСАМИ И ПЛАНИРОВАНИЯ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