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56" r:id="rId4"/>
    <p:sldId id="262" r:id="rId5"/>
    <p:sldId id="257" r:id="rId6"/>
    <p:sldId id="258" r:id="rId7"/>
    <p:sldId id="259" r:id="rId8"/>
    <p:sldId id="271" r:id="rId9"/>
    <p:sldId id="260" r:id="rId10"/>
    <p:sldId id="272" r:id="rId11"/>
    <p:sldId id="275" r:id="rId12"/>
    <p:sldId id="276" r:id="rId13"/>
    <p:sldId id="273" r:id="rId14"/>
    <p:sldId id="261" r:id="rId15"/>
    <p:sldId id="263" r:id="rId16"/>
    <p:sldId id="264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AAC04-6FC3-4843-80AF-5000B7E17827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D00BA-9B06-4A64-8F13-6B6B81DCFA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26B66-8206-47AB-888F-FB5C26DEA0EC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C7759-A819-4F22-81F6-364A5D3B2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270C0-3B8F-4CA4-B2A3-9235493DCCEA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87CD6-6786-436B-AF33-B3E3C3B44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1892" y="4074218"/>
            <a:ext cx="6371650" cy="933503"/>
          </a:xfrm>
        </p:spPr>
        <p:txBody>
          <a:bodyPr anchor="t">
            <a:normAutofit/>
          </a:bodyPr>
          <a:lstStyle>
            <a:lvl1pPr algn="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НАЗВАНИЕ ДОКУМЕНТА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7332" y="5056487"/>
            <a:ext cx="5276210" cy="39922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Спикеры: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197332" y="6314554"/>
            <a:ext cx="5276210" cy="3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200" b="1" dirty="0" smtClean="0">
                <a:solidFill>
                  <a:srgbClr val="AFD393"/>
                </a:solidFill>
              </a:rPr>
              <a:t>2016</a:t>
            </a:r>
            <a:endParaRPr lang="en-US" sz="1200" b="1" dirty="0">
              <a:solidFill>
                <a:srgbClr val="AFD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5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7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77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1CBF7-E489-4DB4-923D-059D10508061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42550-7962-403B-86D1-DDAEE1339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6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5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4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4E553-497B-467C-B9CC-53FE5ADB64DB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16C01-0E63-43C5-8B85-08EC41189C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1AB5F-2793-44C8-8A5A-CC75AF6968AC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D6666-CC10-4DE5-A63D-8D2F2C034D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054F7-934B-4621-BF12-AE14CA8C7CF1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4C9B5-9E77-4B2A-9CEA-9238ADB15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2F189-7500-4344-8936-B53D7F762189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EEE83-4BF4-4F64-8951-30DCFAF32D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0CB79-439A-44AB-A5F3-C8AA9B64ED50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4DD76-1139-469F-ACEC-8ED3328BE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7AAA4-7AF6-4112-B90E-55CCAE73C974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6B115-2092-4E59-8484-C873229537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2D332-15EC-4007-8214-D39FCFD773B0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B8C99-3F20-4EF0-9075-1B98EB033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7D4815-4D68-4E30-8927-356CC36B4DDB}" type="datetimeFigureOut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FE8F8-1CBA-4567-82D9-23BC865E50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305512.vk.me/u4524951/-14/x_7ee04727.jpg" TargetMode="External"/><Relationship Id="rId2" Type="http://schemas.openxmlformats.org/officeDocument/2006/relationships/hyperlink" Target="http://cs317827.userapi.com/v317827582/273/P-9vschlp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arnasse.ru/images/users/photos/medium/dff9ce83f8588ceab088f27d839181f2.jpg" TargetMode="External"/><Relationship Id="rId5" Type="http://schemas.openxmlformats.org/officeDocument/2006/relationships/hyperlink" Target="http://be.economicus.ru/img/be_1_2_4.jpg" TargetMode="External"/><Relationship Id="rId4" Type="http://schemas.openxmlformats.org/officeDocument/2006/relationships/hyperlink" Target="http://www.syl.ru/misc/i/ai/70561/8065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1;&#1072;&#1090;&#1099;&#1096;&#1077;&#1074;_1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cs typeface="Arial" charset="0"/>
              </a:rPr>
              <a:t>Урок 1.1. Каковы основные потребности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0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925"/>
            <a:ext cx="9144000" cy="523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Особенности потребностей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7072"/>
            <a:ext cx="914400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Стремление удовлетворять любые возникающие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потребности без осознания степени их важности и необходимости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доводит даже очень богатых людей до бедности, порой и нищеты.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43182"/>
            <a:ext cx="91440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Неумение управлять собственным потребительским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поведением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всегда приводит к лишним тратам денег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1440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Потребности всегда влияют на потребительское и финансовое поведение человека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149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925"/>
            <a:ext cx="9144000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Алгоритм рационального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потребительского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поведения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9144000" cy="40164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Шаг 1. Определи, что тебе необходимо купить, к удовлетворению какой потребности это относится.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Шаг 2. Подумай и реши, из того, что тебе нужно купить, что относится к удовлетворению жизненно важных потребностей, а что нет. Выбери, что является первичным, что вторичным.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Шаг 3. Определи количество денег, необходимое для удовлетворения первичных потребностей.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Шаг 4. Распредели финансовые средства так, чтобы в первую очередь удовлетворить первичные потребности, а во вторую важные для тебя  вторичные потребности.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30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3182"/>
            <a:ext cx="9161463" cy="6477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8" y="115888"/>
            <a:ext cx="9145588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Первичные потребности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это группа жизненно необходимых потребностей.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5694363"/>
            <a:ext cx="771525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800" b="1" dirty="0" smtClean="0">
                <a:cs typeface="Arial" charset="0"/>
              </a:rPr>
              <a:t>Важно помнить, что эта группа потребностей должна быть удовлетворена в первую очередь  </a:t>
            </a:r>
            <a:endParaRPr lang="ru-RU" sz="2800" b="1" dirty="0">
              <a:cs typeface="Arial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40650" y="5661025"/>
            <a:ext cx="1223963" cy="1008063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708150"/>
            <a:ext cx="898207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2687610"/>
            <a:ext cx="608416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17463" y="-15875"/>
            <a:ext cx="9161463" cy="2678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Вторичные потребности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группа потребностей, без удовлетворения которых человек может существовать. Эти потребности более сложные и разнообразные, отражают внутренний мир человека.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потребности в любви, социальном взаимодействии, социальном статусе, саморазвитии и самосовершенствовании. </a:t>
            </a: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56376" y="6021288"/>
            <a:ext cx="1154800" cy="86441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687610"/>
            <a:ext cx="4211960" cy="4170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Важно осторожно относиться к финансовым затратам по удовлетворению потребностей. Выбирать то, что действительно необходимо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524750" y="907877"/>
            <a:ext cx="1590675" cy="1296987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83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Экономические потребности – это потребности во всем том, что продается и покупается, т.е. в товарах и услугах.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77813"/>
            <a:ext cx="1943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838" y="385763"/>
            <a:ext cx="471011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-26988"/>
            <a:ext cx="91440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Текст видео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-4763" y="3596729"/>
            <a:ext cx="9144001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300" dirty="0">
                <a:cs typeface="Arial" charset="0"/>
              </a:rPr>
              <a:t>Здравствуйте, дорогие друзья. Я эксперт гранта Латышев Денис Валентинович. </a:t>
            </a:r>
          </a:p>
          <a:p>
            <a:pPr algn="just"/>
            <a:r>
              <a:rPr lang="ru-RU" sz="2300" dirty="0">
                <a:cs typeface="Arial" charset="0"/>
              </a:rPr>
              <a:t>Когда в презентации вы увидите </a:t>
            </a:r>
            <a:r>
              <a:rPr lang="ru-RU" sz="2300" dirty="0" smtClean="0">
                <a:cs typeface="Arial" charset="0"/>
              </a:rPr>
              <a:t>мое </a:t>
            </a:r>
            <a:r>
              <a:rPr lang="ru-RU" sz="2300" dirty="0">
                <a:cs typeface="Arial" charset="0"/>
              </a:rPr>
              <a:t>изображение, это значит, что вы можете открыть видео, в котором я поясняю тему или задаю вопрос. </a:t>
            </a:r>
          </a:p>
          <a:p>
            <a:pPr algn="just"/>
            <a:r>
              <a:rPr lang="ru-RU" sz="2300" dirty="0">
                <a:cs typeface="Arial" charset="0"/>
              </a:rPr>
              <a:t>Помните, что отвечая на вопросы, вы можете зарабатывать условные денежные единицы страны </a:t>
            </a:r>
            <a:r>
              <a:rPr lang="ru-RU" sz="2300" dirty="0" err="1">
                <a:cs typeface="Arial" charset="0"/>
              </a:rPr>
              <a:t>Финагрии</a:t>
            </a:r>
            <a:r>
              <a:rPr lang="ru-RU" sz="2300" dirty="0">
                <a:cs typeface="Arial" charset="0"/>
              </a:rPr>
              <a:t> - </a:t>
            </a:r>
            <a:r>
              <a:rPr lang="ru-RU" sz="2300" dirty="0" err="1">
                <a:cs typeface="Arial" charset="0"/>
              </a:rPr>
              <a:t>финагрики</a:t>
            </a:r>
            <a:r>
              <a:rPr lang="ru-RU" sz="2300" dirty="0">
                <a:cs typeface="Arial" charset="0"/>
              </a:rPr>
              <a:t>.</a:t>
            </a:r>
          </a:p>
        </p:txBody>
      </p:sp>
      <p:pic>
        <p:nvPicPr>
          <p:cNvPr id="1843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666750"/>
            <a:ext cx="17557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0" y="765175"/>
            <a:ext cx="9144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600">
                <a:cs typeface="Arial" charset="0"/>
                <a:hlinkClick r:id="rId2"/>
              </a:rPr>
              <a:t>http://cs317827.userapi.com/v317827582/273/P-9vschlpus.jpg</a:t>
            </a:r>
            <a:endParaRPr lang="ru-RU" sz="16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>
                <a:cs typeface="Arial" charset="0"/>
                <a:hlinkClick r:id="rId3"/>
              </a:rPr>
              <a:t>http://cs305512.vk.me/u4524951/-14/x_7ee04727.jpg</a:t>
            </a:r>
            <a:endParaRPr lang="en-US" sz="16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>
                <a:cs typeface="Arial" charset="0"/>
                <a:hlinkClick r:id="rId4"/>
              </a:rPr>
              <a:t>http://www.syl.ru/misc/i/ai/70561/80654.jpg</a:t>
            </a:r>
            <a:endParaRPr lang="ru-RU" sz="16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>
                <a:cs typeface="Arial" charset="0"/>
                <a:hlinkClick r:id="rId5"/>
              </a:rPr>
              <a:t>http://be.economicus.ru/img/be_1_2_4.jpg</a:t>
            </a:r>
            <a:endParaRPr lang="ru-RU" sz="16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>
                <a:cs typeface="Arial" charset="0"/>
                <a:hlinkClick r:id="rId6"/>
              </a:rPr>
              <a:t>http://parnasse.ru/images/users/photos/medium/dff9ce83f8588ceab088f27d839181f2.jpg</a:t>
            </a:r>
            <a:endParaRPr lang="ru-RU" sz="16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>
                <a:cs typeface="Arial" charset="0"/>
              </a:rPr>
              <a:t>Графические элементы сайта </a:t>
            </a:r>
            <a:r>
              <a:rPr lang="en-US" sz="1600">
                <a:cs typeface="Arial" charset="0"/>
              </a:rPr>
              <a:t>Office.com</a:t>
            </a:r>
            <a:endParaRPr lang="ru-RU" sz="16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Список использованных информационных источников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3071810"/>
            <a:ext cx="9144000" cy="9779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charset="0"/>
                <a:cs typeface="Arial" charset="0"/>
              </a:rPr>
              <a:t>Урок 1.1. </a:t>
            </a:r>
            <a:r>
              <a:rPr lang="ru-RU" sz="3600" b="1" dirty="0">
                <a:latin typeface="Arial" charset="0"/>
                <a:cs typeface="Arial" charset="0"/>
              </a:rPr>
              <a:t>Каковы основные потребности человека</a:t>
            </a:r>
            <a:endParaRPr 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5875" y="5903913"/>
            <a:ext cx="9159875" cy="9810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800" dirty="0" smtClean="0"/>
              <a:t>Для переключения слайдов нажимайте следующие клавиши: пробел (вперед), стрелки вправо (вперед) и влево (назад), левую кнопку манипулятора «мышь» (вперед). Для перехода по гиперссылкам нажимайте на элементы презентации  в момент, когда курсор из стрелки превращается в руку. Знак буквы «</a:t>
            </a:r>
            <a:r>
              <a:rPr lang="en-US" sz="1800" dirty="0" smtClean="0"/>
              <a:t>i</a:t>
            </a:r>
            <a:r>
              <a:rPr lang="ru-RU" sz="1800" dirty="0" smtClean="0"/>
              <a:t>» значит, что на странице присутствуют гиперссылки. Знак возвращающейся стрелки показывает возможность возврата на предыдущую страницу.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</p:txBody>
      </p:sp>
      <p:pic>
        <p:nvPicPr>
          <p:cNvPr id="2053" name="Picture 3" descr="C:\Users\WIR\Desktop\IMGP64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25" y="4508500"/>
            <a:ext cx="860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5286375" y="4724400"/>
            <a:ext cx="2720975" cy="461963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Смотреть видео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286375" y="5300663"/>
            <a:ext cx="272097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Читать текст видео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45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Лента лицом вверх 11"/>
          <p:cNvSpPr/>
          <p:nvPr/>
        </p:nvSpPr>
        <p:spPr>
          <a:xfrm>
            <a:off x="142844" y="571480"/>
            <a:ext cx="4143404" cy="1428760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Финагрия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Лента лицом вверх 14"/>
          <p:cNvSpPr/>
          <p:nvPr/>
        </p:nvSpPr>
        <p:spPr>
          <a:xfrm>
            <a:off x="4429124" y="571480"/>
            <a:ext cx="4500594" cy="1428760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Потребность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14313" y="1000125"/>
            <a:ext cx="612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cs typeface="Arial" charset="0"/>
              </a:rPr>
              <a:t>Зачем вы ходите в магазин?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643182"/>
            <a:ext cx="1963721" cy="8318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Покупать товары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7554" y="2643182"/>
            <a:ext cx="2286016" cy="83026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Узнавать новое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688" y="4076700"/>
            <a:ext cx="3397250" cy="12001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Общаться, посмотреть на других, себя показать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636" y="2643182"/>
            <a:ext cx="2247901" cy="8318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Найти новые возможности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5775325"/>
            <a:ext cx="8536017" cy="8318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Приобретать средства удовлетворения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нужд и потребностей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190" y="4071942"/>
            <a:ext cx="3090867" cy="12001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Испытать положительные эмоции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57158" y="1142984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cs typeface="Arial" charset="0"/>
              </a:rPr>
              <a:t>Нужда</a:t>
            </a:r>
            <a:r>
              <a:rPr lang="ru-RU" sz="2800" i="1" dirty="0">
                <a:cs typeface="Arial" charset="0"/>
              </a:rPr>
              <a:t> </a:t>
            </a:r>
            <a:r>
              <a:rPr lang="ru-RU" sz="2800" dirty="0">
                <a:cs typeface="Arial" charset="0"/>
              </a:rPr>
              <a:t>– </a:t>
            </a:r>
            <a:r>
              <a:rPr lang="ru-RU" sz="2800" dirty="0"/>
              <a:t>это чувство необходимости в чем-либо</a:t>
            </a:r>
            <a:r>
              <a:rPr lang="ru-RU" sz="2800" dirty="0" smtClean="0">
                <a:cs typeface="Arial" charset="0"/>
              </a:rPr>
              <a:t>. </a:t>
            </a:r>
            <a:r>
              <a:rPr lang="ru-RU" sz="2800" dirty="0">
                <a:cs typeface="Arial" charset="0"/>
              </a:rPr>
              <a:t>Пить, есть, спать, двигаться, познавать. </a:t>
            </a: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14282" y="3357562"/>
            <a:ext cx="8929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cs typeface="Arial" charset="0"/>
              </a:rPr>
              <a:t>Нужда</a:t>
            </a:r>
            <a:r>
              <a:rPr lang="ru-RU" sz="2800" dirty="0">
                <a:cs typeface="Arial" charset="0"/>
              </a:rPr>
              <a:t> – это </a:t>
            </a:r>
            <a:r>
              <a:rPr lang="ru-RU" sz="2800" dirty="0" smtClean="0">
                <a:cs typeface="Arial" charset="0"/>
              </a:rPr>
              <a:t>неопределенная (</a:t>
            </a:r>
            <a:r>
              <a:rPr lang="ru-RU" sz="2800" dirty="0" err="1" smtClean="0">
                <a:cs typeface="Arial" charset="0"/>
              </a:rPr>
              <a:t>неконкретизированная</a:t>
            </a:r>
            <a:r>
              <a:rPr lang="ru-RU" sz="2800" dirty="0">
                <a:cs typeface="Arial" charset="0"/>
              </a:rPr>
              <a:t>, неконкретная потребность).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14282" y="642918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cs typeface="Arial" charset="0"/>
              </a:rPr>
              <a:t>Потребность</a:t>
            </a:r>
            <a:r>
              <a:rPr lang="ru-RU" sz="2800" dirty="0">
                <a:cs typeface="Arial" charset="0"/>
              </a:rPr>
              <a:t> – это нужда, требующая </a:t>
            </a:r>
            <a:r>
              <a:rPr lang="ru-RU" sz="2800" dirty="0" smtClean="0">
                <a:cs typeface="Arial" charset="0"/>
              </a:rPr>
              <a:t>удовлетворения с помощью уже определенных благ. Например: нужда – голод; потребность – съесть котлету из мяса птицы.</a:t>
            </a:r>
            <a:endParaRPr lang="ru-RU" sz="2800" dirty="0"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14282" y="307181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cs typeface="Arial" charset="0"/>
              </a:rPr>
              <a:t>Нужда</a:t>
            </a:r>
            <a:r>
              <a:rPr lang="ru-RU" sz="2800" dirty="0">
                <a:cs typeface="Arial" charset="0"/>
              </a:rPr>
              <a:t> – это чувство </a:t>
            </a:r>
            <a:r>
              <a:rPr lang="ru-RU" sz="2800" dirty="0" smtClean="0">
                <a:cs typeface="Arial" charset="0"/>
              </a:rPr>
              <a:t>необходимости: голод</a:t>
            </a:r>
            <a:r>
              <a:rPr lang="ru-RU" sz="2800" dirty="0">
                <a:cs typeface="Arial" charset="0"/>
              </a:rPr>
              <a:t>, жажда, усталость.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14282" y="4643446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cs typeface="Arial" charset="0"/>
              </a:rPr>
              <a:t>Потребность</a:t>
            </a:r>
            <a:r>
              <a:rPr lang="ru-RU" sz="2800" dirty="0">
                <a:cs typeface="Arial" charset="0"/>
              </a:rPr>
              <a:t> </a:t>
            </a:r>
            <a:r>
              <a:rPr lang="ru-RU" sz="2800" dirty="0" smtClean="0">
                <a:cs typeface="Arial" charset="0"/>
              </a:rPr>
              <a:t>– конкретизированная нужда, </a:t>
            </a:r>
            <a:r>
              <a:rPr lang="ru-RU" sz="2800" dirty="0">
                <a:cs typeface="Arial" charset="0"/>
              </a:rPr>
              <a:t>в каком-либо благе, товаре.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37650" cy="523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Виды потребностей</a:t>
            </a:r>
          </a:p>
        </p:txBody>
      </p:sp>
      <p:sp>
        <p:nvSpPr>
          <p:cNvPr id="4" name="Прямоугольник 3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-7938" y="1500174"/>
            <a:ext cx="9151938" cy="831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Первичные потребности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это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группа жизненно необходимых потребностей.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2708275"/>
            <a:ext cx="9151938" cy="831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Вторичные потребности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это группа потребностей, без удовлетворения которых человек может существовать.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350" y="3929066"/>
            <a:ext cx="9137650" cy="120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Экономические потребности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потребности во всем том, что продается и покупается, т.е. в товарах, причем как материальных, так и в нематериальных (т.е. услугах).</a:t>
            </a: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6350" y="6237288"/>
            <a:ext cx="766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! Слайд содержит гиперссылки. Для подробной информации нажмите на текст. Для перехода к следующему слайду нажмите пробел или стрелку вправо.</a:t>
            </a:r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8707438" y="80963"/>
            <a:ext cx="360362" cy="360362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175" y="981075"/>
            <a:ext cx="9153525" cy="830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Индивидуальные потребности,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т.е. в конкретной ситуации их испытывает один человек.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71688"/>
            <a:ext cx="9137650" cy="15700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Групповые потребности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потребности человека как члена различных организаций и социальных групп, т.е. их испытывает сразу целая группа лиц в рамках какой-либо организации.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175" y="3860800"/>
            <a:ext cx="9147175" cy="120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Общественные потребности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т.е. потребности, присущие какому-либо обществу (социуму) в рамках какого-либо государства.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" y="34925"/>
            <a:ext cx="9137650" cy="523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Виды потребностей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286375"/>
            <a:ext cx="9128125" cy="120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Общемировые потребности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потребности человека как члена мирового сообщества, которые носят глобальный характер.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8786874" cy="523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Особенности потребностей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785926"/>
            <a:ext cx="8786874" cy="830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 развитием общества увеличивается количество и разнообразие потребностей человека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86124"/>
            <a:ext cx="9144000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Чем выше развита экономическая система,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тем большую долю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потребностях человека занимают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экономические потребности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37650" cy="523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Особенности потребностей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914400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Чем выше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финансовые возможности человека,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тем меньше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доля его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расходов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удовлетворение первичных потребностей и больше доля расходов на удовлетворение вторичных потребностей.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3813" y="1500174"/>
            <a:ext cx="9167813" cy="15684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Чем больше потребностей удовлетворяется, тем больше их становится, при этом доля первичных потребностей в их общем количестве начинает уменьшаться, а доля вторичных потребностей постоянно увеличиваться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760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Урок 1.1. Каковы основные потребности человека</vt:lpstr>
      <vt:lpstr>Урок 1.1. Каковы основные потребности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WIR</dc:creator>
  <cp:lastModifiedBy>Marina Reginis</cp:lastModifiedBy>
  <cp:revision>197</cp:revision>
  <dcterms:created xsi:type="dcterms:W3CDTF">2014-06-10T17:22:48Z</dcterms:created>
  <dcterms:modified xsi:type="dcterms:W3CDTF">2016-08-25T15:02:08Z</dcterms:modified>
</cp:coreProperties>
</file>