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  <p:sldMasterId id="2147483914" r:id="rId2"/>
  </p:sldMasterIdLst>
  <p:sldIdLst>
    <p:sldId id="273" r:id="rId3"/>
    <p:sldId id="268" r:id="rId4"/>
    <p:sldId id="257" r:id="rId5"/>
    <p:sldId id="269" r:id="rId6"/>
    <p:sldId id="258" r:id="rId7"/>
    <p:sldId id="270" r:id="rId8"/>
    <p:sldId id="271" r:id="rId9"/>
    <p:sldId id="263" r:id="rId10"/>
    <p:sldId id="264" r:id="rId11"/>
    <p:sldId id="272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A2CF6-1EFD-494A-AE67-3D62E7F22B3B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14460-78E3-4CF2-B3EF-07336BFE6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23067-F99C-44AB-8642-8A1C2B254C4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2F8FA-A3FC-422E-83F8-85164CDFE2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67648-5DC6-41F0-89B5-FF9F85C22059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0748E-165B-4C90-A7AA-E8806879C3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1896" y="4074225"/>
            <a:ext cx="6371650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97334" y="5056525"/>
            <a:ext cx="5276210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197334" y="6314592"/>
            <a:ext cx="5276210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4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64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18E28-3457-439C-9E1B-741564D9A2E6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8F840-4640-450E-88AC-6FBD10D1A8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69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762F7D-6F51-492F-87E4-B288FC61B3E2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9FDA3-9BA7-4696-8CF5-1C03D849B2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06A0A-D5A0-42B3-BF45-B5842C0F442D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C9185-CBDE-4DBF-AE0B-35119FCFEC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736A9-BA0A-419C-BBED-5105BE8B85ED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DCD85-A27E-4339-A66F-6053F4108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C243EE-FA73-4467-A253-F1BB44AD965A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5D8E0-9174-44A9-A301-1A7BCAA4C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5B555-F1DD-4B1D-B437-1246A645E47B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CB9FC-3D4E-467E-AC5A-33375B9D66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BBB06-9A4C-4A80-A3CF-6EE1983216F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6FFA-9B67-4CE8-A3E0-84DF8F6E6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5DD11-567F-49EA-A10E-9931C79A15B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F806C-52DC-4FB2-B717-181212FC3F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21403A-1A06-4537-80FD-B09FAF111AC6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691B72-F740-498C-8031-8FF4E006C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4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subTitle" idx="1"/>
          </p:nvPr>
        </p:nvSpPr>
        <p:spPr>
          <a:xfrm>
            <a:off x="1371600" y="2276475"/>
            <a:ext cx="6400800" cy="3600450"/>
          </a:xfrm>
        </p:spPr>
        <p:txBody>
          <a:bodyPr/>
          <a:lstStyle/>
          <a:p>
            <a:pPr marL="273050" indent="-273050" eaLnBrk="1" hangingPunct="1"/>
            <a:r>
              <a:rPr lang="ru-RU" sz="62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388" name="Прямоугольник 1"/>
          <p:cNvSpPr>
            <a:spLocks noChangeArrowheads="1"/>
          </p:cNvSpPr>
          <p:nvPr/>
        </p:nvSpPr>
        <p:spPr bwMode="auto">
          <a:xfrm>
            <a:off x="611188" y="2182813"/>
            <a:ext cx="7993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</a:t>
            </a: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323850" y="2551113"/>
            <a:ext cx="86407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323057" y="2420888"/>
            <a:ext cx="8713439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Candara" pitchFamily="34" charset="0"/>
              <a:buAutoNum type="arabicParenR"/>
            </a:pPr>
            <a:r>
              <a:rPr lang="ru-RU" sz="2800" dirty="0">
                <a:latin typeface="Arial" charset="0"/>
              </a:rPr>
              <a:t>представить в Центр занятости документы о регистрации ИП  с приложением всех данных о расходах, пошлинах и </a:t>
            </a:r>
            <a:r>
              <a:rPr lang="ru-RU" sz="2800" dirty="0" smtClean="0">
                <a:latin typeface="Arial" charset="0"/>
              </a:rPr>
              <a:t>сбора; </a:t>
            </a:r>
            <a:endParaRPr lang="ru-RU" sz="2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Candara" pitchFamily="34" charset="0"/>
              <a:buAutoNum type="arabicParenR"/>
            </a:pPr>
            <a:r>
              <a:rPr lang="ru-RU" sz="2800" dirty="0">
                <a:latin typeface="Arial" charset="0"/>
              </a:rPr>
              <a:t>дождаться, когда Центр занятости населения переведет </a:t>
            </a:r>
            <a:r>
              <a:rPr lang="ru-RU" sz="2800" dirty="0" smtClean="0">
                <a:latin typeface="Arial" charset="0"/>
              </a:rPr>
              <a:t>сумму </a:t>
            </a:r>
            <a:r>
              <a:rPr lang="ru-RU" sz="2800" dirty="0">
                <a:latin typeface="Arial" charset="0"/>
              </a:rPr>
              <a:t>субсидии  на </a:t>
            </a:r>
            <a:r>
              <a:rPr lang="ru-RU" sz="2800" dirty="0" smtClean="0">
                <a:latin typeface="Arial" charset="0"/>
              </a:rPr>
              <a:t>сберкнижку; </a:t>
            </a:r>
            <a:endParaRPr lang="ru-RU" sz="2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Candara" pitchFamily="34" charset="0"/>
              <a:buAutoNum type="arabicParenR"/>
            </a:pPr>
            <a:r>
              <a:rPr lang="ru-RU" sz="2800" dirty="0">
                <a:latin typeface="Arial" charset="0"/>
              </a:rPr>
              <a:t>в установленный период отчитаться о целевом использовании средств.  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50031" y="1008066"/>
            <a:ext cx="8715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Алгоритм получения субсидии  от Центра занятости на развитие малого бизнеса </a:t>
            </a:r>
            <a:b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ea typeface="+mj-ea"/>
                <a:cs typeface="Arial" pitchFamily="34" charset="0"/>
              </a:rPr>
              <a:t>Шаг </a:t>
            </a: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endParaRPr lang="ru-RU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14283" y="571480"/>
            <a:ext cx="9036626" cy="115772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 кого больше всего шансов на получение субсидии на открытие собственного бизнеса?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half" idx="1"/>
          </p:nvPr>
        </p:nvSpPr>
        <p:spPr>
          <a:xfrm>
            <a:off x="107156" y="2204864"/>
            <a:ext cx="9144000" cy="53578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3200" dirty="0" smtClean="0">
                <a:latin typeface="Arial" charset="0"/>
                <a:cs typeface="Arial" charset="0"/>
              </a:rPr>
              <a:t>Больше всего шансов получения субсидии на открытие своего дела у тех, чей проект в сфере производства, сельского хозяйства и услуг позволяет создать новые рабочие места и в котором доля собственных средств не менее половины по сравнению со средствами государственной субсидии.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14282" y="2708920"/>
            <a:ext cx="8686385" cy="37240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latin typeface="Arial" charset="0"/>
              </a:rPr>
              <a:t>Тема урока 3.5. </a:t>
            </a:r>
            <a:r>
              <a:rPr lang="ru-RU" altLang="ru-RU" sz="4000" b="1" dirty="0" smtClean="0">
                <a:latin typeface="Arial" charset="0"/>
              </a:rPr>
              <a:t>Как получить субсидии </a:t>
            </a:r>
            <a:r>
              <a:rPr lang="ru-RU" altLang="ru-RU" sz="4000" b="1" dirty="0">
                <a:latin typeface="Arial" charset="0"/>
              </a:rPr>
              <a:t>от биржи труда на открытие собственного бизнеса лицами </a:t>
            </a:r>
            <a:r>
              <a:rPr lang="ru-RU" altLang="ru-RU" sz="4000" b="1" dirty="0" smtClean="0">
                <a:latin typeface="Arial" charset="0"/>
              </a:rPr>
              <a:t>с </a:t>
            </a:r>
            <a:r>
              <a:rPr lang="ru-RU" altLang="ru-RU" sz="4000" b="1" dirty="0">
                <a:latin typeface="Arial" charset="0"/>
              </a:rPr>
              <a:t>ограниченными возможностями здоровья </a:t>
            </a:r>
            <a:r>
              <a:rPr lang="ru-RU" altLang="ru-RU" sz="3600" dirty="0">
                <a:latin typeface="Calibri" pitchFamily="34" charset="0"/>
              </a:rPr>
              <a:t/>
            </a:r>
            <a:br>
              <a:rPr lang="ru-RU" altLang="ru-RU" sz="3600" dirty="0">
                <a:latin typeface="Calibri" pitchFamily="34" charset="0"/>
              </a:rPr>
            </a:br>
            <a:endParaRPr lang="ru-RU" sz="36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428597" y="399753"/>
            <a:ext cx="8286807" cy="1440159"/>
          </a:xfrm>
          <a:prstGeom prst="ribbon2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поддержка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15375" cy="15001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Алгоритм получения субсидии  </a:t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от Центра занятости на развитие малого бизнеса </a:t>
            </a:r>
            <a:r>
              <a:rPr lang="ru-RU" sz="3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Шаг 1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type="subTitle" idx="1"/>
          </p:nvPr>
        </p:nvSpPr>
        <p:spPr>
          <a:xfrm>
            <a:off x="428596" y="3279260"/>
            <a:ext cx="8215370" cy="357874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1) встать на учет в местные органы занятости населения (Биржа труда и занятости) в качестве безработного </a:t>
            </a:r>
          </a:p>
          <a:p>
            <a:pPr algn="l" eaLnBrk="1" hangingPunct="1"/>
            <a:endParaRPr lang="ru-RU" alt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type="subTitle" idx="1"/>
          </p:nvPr>
        </p:nvSpPr>
        <p:spPr>
          <a:xfrm>
            <a:off x="357188" y="1643051"/>
            <a:ext cx="8572500" cy="5214950"/>
          </a:xfrm>
        </p:spPr>
        <p:txBody>
          <a:bodyPr/>
          <a:lstStyle/>
          <a:p>
            <a:pPr algn="just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2) Подать заявление на получение пособия по безработице и документы: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паспорт;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трудовую  книжку;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справку  о средней зарплате с последнего места 	работы за три последних месяца (если не работали 	последний год и больше - справка не нужна);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свидетельство ИНН;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пенсионное страховое свидетельство;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документ об образовании;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если есть несовершеннолетние дети - свидетельство о рождении каждого ребенка.</a:t>
            </a:r>
          </a:p>
          <a:p>
            <a:pPr eaLnBrk="1" hangingPunct="1"/>
            <a:endParaRPr lang="ru-RU" altLang="ru-RU" sz="23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ru-RU" altLang="ru-RU" sz="23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9512" y="548680"/>
            <a:ext cx="8750176" cy="15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  <a:t>Алгоритм получения субсидии  от Центра занятости на развитие малого бизнеса </a:t>
            </a:r>
            <a:b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Шаг </a:t>
            </a:r>
            <a: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endParaRPr lang="ru-RU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571011" cy="3600450"/>
          </a:xfrm>
        </p:spPr>
        <p:txBody>
          <a:bodyPr>
            <a:normAutofit/>
          </a:bodyPr>
          <a:lstStyle/>
          <a:p>
            <a:pPr marL="273050" indent="-273050" algn="l"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3) обратиться за рекомендациями к специалисту Центра занятости населения;  </a:t>
            </a:r>
          </a:p>
          <a:p>
            <a:pPr marL="273050" indent="-273050" algn="l"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4) заполнить заявление, подтверждающее готовность заниматься частным бизнесом; </a:t>
            </a:r>
          </a:p>
          <a:p>
            <a:pPr marL="273050" indent="-273050" algn="l"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5) пройти тестирование;</a:t>
            </a:r>
          </a:p>
          <a:p>
            <a:pPr marL="273050" indent="-273050" eaLnBrk="1" hangingPunct="1"/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156" y="980728"/>
            <a:ext cx="8715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Алгоритм получения субсидии  от Центра занятости на развитие малого бизнеса </a:t>
            </a:r>
            <a:b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ea typeface="+mj-ea"/>
                <a:cs typeface="Arial" pitchFamily="34" charset="0"/>
              </a:rPr>
              <a:t>Шаг </a:t>
            </a: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endParaRPr lang="ru-RU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subTitle" idx="1"/>
          </p:nvPr>
        </p:nvSpPr>
        <p:spPr>
          <a:xfrm>
            <a:off x="1371600" y="2276475"/>
            <a:ext cx="6400800" cy="3600450"/>
          </a:xfrm>
        </p:spPr>
        <p:txBody>
          <a:bodyPr/>
          <a:lstStyle/>
          <a:p>
            <a:pPr marL="273050" indent="-273050" eaLnBrk="1" hangingPunct="1"/>
            <a:r>
              <a:rPr lang="ru-RU" sz="62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292" name="Прямоугольник 1"/>
          <p:cNvSpPr>
            <a:spLocks noChangeArrowheads="1"/>
          </p:cNvSpPr>
          <p:nvPr/>
        </p:nvSpPr>
        <p:spPr bwMode="auto">
          <a:xfrm>
            <a:off x="142844" y="1571613"/>
            <a:ext cx="8858311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charset="0"/>
              </a:rPr>
              <a:t>Разработать подробный бизнес-план с описанием планируемого вида деятельности, организации производства и сбыта производимой продукции, </a:t>
            </a:r>
          </a:p>
          <a:p>
            <a:pPr algn="ctr"/>
            <a:r>
              <a:rPr lang="ru-RU" sz="2400" dirty="0">
                <a:latin typeface="Arial" charset="0"/>
              </a:rPr>
              <a:t>оказания услуг, выполнения работ, системы налогообложения, расчетом рентабельности, а также с расчетом необходимых затрат, указанием источников их погашения и сроком реализации не менее 12 месяцев. </a:t>
            </a:r>
          </a:p>
          <a:p>
            <a:endParaRPr lang="ru-RU" sz="800" dirty="0">
              <a:latin typeface="Arial" charset="0"/>
            </a:endParaRPr>
          </a:p>
          <a:p>
            <a:pPr algn="ctr"/>
            <a:r>
              <a:rPr lang="ru-RU" sz="2200" dirty="0">
                <a:latin typeface="Arial" charset="0"/>
              </a:rPr>
              <a:t>Кто может помочь разработать </a:t>
            </a:r>
            <a:endParaRPr lang="ru-RU" sz="2200" dirty="0" smtClean="0">
              <a:latin typeface="Arial" charset="0"/>
            </a:endParaRPr>
          </a:p>
          <a:p>
            <a:pPr algn="ctr"/>
            <a:r>
              <a:rPr lang="ru-RU" sz="2200" dirty="0" smtClean="0">
                <a:latin typeface="Arial" charset="0"/>
              </a:rPr>
              <a:t>бизнес-план </a:t>
            </a:r>
            <a:r>
              <a:rPr lang="ru-RU" sz="2200" dirty="0">
                <a:latin typeface="Arial" charset="0"/>
              </a:rPr>
              <a:t>для получения субсидии?</a:t>
            </a:r>
          </a:p>
          <a:p>
            <a:pPr algn="ctr">
              <a:spcBef>
                <a:spcPts val="600"/>
              </a:spcBef>
            </a:pPr>
            <a:r>
              <a:rPr lang="ru-RU" sz="2200" dirty="0" smtClean="0">
                <a:latin typeface="Arial" charset="0"/>
              </a:rPr>
              <a:t> </a:t>
            </a:r>
            <a:r>
              <a:rPr lang="ru-RU" sz="2200" dirty="0">
                <a:latin typeface="Arial" charset="0"/>
              </a:rPr>
              <a:t>Центры развития предпринимательства,   интернет-ресурсы, </a:t>
            </a:r>
          </a:p>
          <a:p>
            <a:pPr algn="ctr"/>
            <a:r>
              <a:rPr lang="ru-RU" sz="2200" dirty="0">
                <a:latin typeface="Arial" charset="0"/>
              </a:rPr>
              <a:t>профессиональные фирмы </a:t>
            </a:r>
            <a:r>
              <a:rPr lang="ru-RU" sz="2200" dirty="0" smtClean="0">
                <a:latin typeface="Arial" charset="0"/>
              </a:rPr>
              <a:t> </a:t>
            </a:r>
            <a:endParaRPr lang="ru-RU" sz="2200" dirty="0">
              <a:latin typeface="Arial" charset="0"/>
            </a:endParaRPr>
          </a:p>
          <a:p>
            <a:pPr algn="ctr"/>
            <a:endParaRPr lang="ru-RU" sz="1200" dirty="0">
              <a:latin typeface="Arial" charset="0"/>
            </a:endParaRPr>
          </a:p>
          <a:p>
            <a:pPr algn="ctr"/>
            <a:r>
              <a:rPr lang="ru-RU" sz="2200" b="1" dirty="0">
                <a:latin typeface="Arial" charset="0"/>
              </a:rPr>
              <a:t>СТО РАЗ ОТМЕРЬ – ОДИН РАЗ ОТРЕЖЬ! </a:t>
            </a:r>
            <a:endParaRPr lang="ru-RU" sz="2200" b="1" dirty="0" smtClean="0">
              <a:latin typeface="Arial" charset="0"/>
            </a:endParaRPr>
          </a:p>
          <a:p>
            <a:pPr algn="ctr"/>
            <a:r>
              <a:rPr lang="ru-RU" sz="2200" b="1" dirty="0" smtClean="0">
                <a:latin typeface="Arial" charset="0"/>
              </a:rPr>
              <a:t>ПОДУМАЙ </a:t>
            </a:r>
            <a:r>
              <a:rPr lang="ru-RU" sz="2200" b="1" dirty="0">
                <a:latin typeface="Arial" charset="0"/>
              </a:rPr>
              <a:t>ПРЕЖДЕ, </a:t>
            </a:r>
            <a:r>
              <a:rPr lang="ru-RU" sz="2200" b="1" dirty="0" smtClean="0">
                <a:latin typeface="Arial" charset="0"/>
              </a:rPr>
              <a:t>ЧЕМ </a:t>
            </a:r>
            <a:r>
              <a:rPr lang="ru-RU" sz="2200" b="1" dirty="0">
                <a:latin typeface="Arial" charset="0"/>
              </a:rPr>
              <a:t>НАЧИНАТЬ БИЗНЕС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14313" y="142853"/>
            <a:ext cx="871537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  <a:t>Алгоритм получения субсидии  от Центра занятости на развитие малого бизнеса </a:t>
            </a:r>
            <a:b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Шаг 2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subTitle" idx="1"/>
          </p:nvPr>
        </p:nvSpPr>
        <p:spPr>
          <a:xfrm>
            <a:off x="1371600" y="2276475"/>
            <a:ext cx="6400800" cy="3600450"/>
          </a:xfrm>
        </p:spPr>
        <p:txBody>
          <a:bodyPr/>
          <a:lstStyle/>
          <a:p>
            <a:pPr marL="273050" indent="-273050" eaLnBrk="1" hangingPunct="1"/>
            <a:r>
              <a:rPr lang="ru-RU" sz="62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6" name="Прямоугольник 1"/>
          <p:cNvSpPr>
            <a:spLocks noChangeArrowheads="1"/>
          </p:cNvSpPr>
          <p:nvPr/>
        </p:nvSpPr>
        <p:spPr bwMode="auto">
          <a:xfrm>
            <a:off x="611188" y="2182813"/>
            <a:ext cx="7993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endParaRPr lang="ru-RU" sz="1600"/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393700" y="2331859"/>
            <a:ext cx="8750300" cy="453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dirty="0">
                <a:latin typeface="Arial" charset="0"/>
              </a:rPr>
              <a:t>1) подать заявление на получение субсидии на создание своего бизнеса с приложением необходимых документов и бизнес-плана в службу занятости, где Вы зарегистрированы в качестве безработного; 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Arial" charset="0"/>
              </a:rPr>
              <a:t>2) дождаться принятия положительного решения  Центром  занятости </a:t>
            </a:r>
            <a:r>
              <a:rPr lang="ru-RU" sz="2800" dirty="0" smtClean="0">
                <a:latin typeface="Arial" charset="0"/>
              </a:rPr>
              <a:t>населения;</a:t>
            </a:r>
            <a:endParaRPr lang="ru-RU" sz="2800" dirty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ru-RU" sz="2800" dirty="0">
                <a:latin typeface="Arial" charset="0"/>
              </a:rPr>
              <a:t>3) заключить с Центром занятости населения  договор на перечисление субсидии.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6801" y="980728"/>
            <a:ext cx="8715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Алгоритм получения субсидии  от Центра занятости на развитие малого бизнеса </a:t>
            </a:r>
            <a:b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ea typeface="+mj-ea"/>
                <a:cs typeface="Arial" pitchFamily="34" charset="0"/>
              </a:rPr>
              <a:t>Шаг </a:t>
            </a:r>
            <a:r>
              <a:rPr lang="ru-RU" sz="3600" b="1" dirty="0"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endParaRPr lang="ru-RU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882" y="1772816"/>
            <a:ext cx="8643998" cy="4429139"/>
          </a:xfrm>
        </p:spPr>
        <p:txBody>
          <a:bodyPr rtlCol="0">
            <a:norm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РЕГИСТРИРУЙТЕ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(Индивидуальное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Предприятие)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charset="0"/>
                <a:ea typeface="+mn-ea"/>
                <a:cs typeface="Arial" charset="0"/>
              </a:rPr>
              <a:t>Пока Не Получите Извещение И</a:t>
            </a:r>
            <a:br>
              <a:rPr lang="ru-RU" sz="3200" dirty="0" smtClean="0">
                <a:latin typeface="Arial" charset="0"/>
                <a:ea typeface="+mn-ea"/>
                <a:cs typeface="Arial" charset="0"/>
              </a:rPr>
            </a:br>
            <a:r>
              <a:rPr lang="ru-RU" sz="3200" dirty="0" smtClean="0">
                <a:latin typeface="Arial" charset="0"/>
                <a:ea typeface="+mn-ea"/>
                <a:cs typeface="Arial" charset="0"/>
              </a:rPr>
              <a:t>Не Заключите Договор На </a:t>
            </a:r>
            <a:br>
              <a:rPr lang="ru-RU" sz="3200" dirty="0" smtClean="0">
                <a:latin typeface="Arial" charset="0"/>
                <a:ea typeface="+mn-ea"/>
                <a:cs typeface="Arial" charset="0"/>
              </a:rPr>
            </a:br>
            <a:r>
              <a:rPr lang="ru-RU" sz="3200" dirty="0" smtClean="0">
                <a:latin typeface="Arial" charset="0"/>
                <a:ea typeface="+mn-ea"/>
                <a:cs typeface="Arial" charset="0"/>
              </a:rPr>
              <a:t>Получение Субсидии!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1428750" y="571500"/>
            <a:ext cx="6418263" cy="7143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5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3088947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Регистрируйте ИП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00174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endParaRPr lang="ru-RU" sz="4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Arial" pitchFamily="34" charset="0"/>
                <a:ea typeface="+mj-ea"/>
                <a:cs typeface="Arial" pitchFamily="34" charset="0"/>
              </a:rPr>
              <a:t>Алгоритм </a:t>
            </a:r>
            <a:r>
              <a:rPr lang="ru-RU" sz="4000" b="1" dirty="0">
                <a:latin typeface="Arial" pitchFamily="34" charset="0"/>
                <a:ea typeface="+mj-ea"/>
                <a:cs typeface="Arial" pitchFamily="34" charset="0"/>
              </a:rPr>
              <a:t>получения субсидии  от Центра занятости на развитие малого бизнеса </a:t>
            </a:r>
            <a:br>
              <a:rPr lang="ru-RU" sz="40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ea typeface="+mj-ea"/>
                <a:cs typeface="Arial" pitchFamily="34" charset="0"/>
              </a:rPr>
              <a:t>Шаг </a:t>
            </a:r>
            <a:r>
              <a:rPr lang="ru-RU" sz="4000" b="1" dirty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ru-RU" sz="3600" b="1" dirty="0">
                <a:latin typeface="+mj-lt"/>
                <a:ea typeface="+mj-ea"/>
                <a:cs typeface="+mj-cs"/>
              </a:rPr>
              <a:t/>
            </a:r>
            <a:br>
              <a:rPr lang="ru-RU" sz="3600" b="1" dirty="0">
                <a:latin typeface="+mj-lt"/>
                <a:ea typeface="+mj-ea"/>
                <a:cs typeface="+mj-cs"/>
              </a:rPr>
            </a:br>
            <a:endParaRPr lang="ru-RU" sz="3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394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Алгоритм получения субсидии   от Центра занятости на развитие малого бизнеса   Шаг 1 </vt:lpstr>
      <vt:lpstr>Презентация PowerPoint</vt:lpstr>
      <vt:lpstr>Презентация PowerPoint</vt:lpstr>
      <vt:lpstr>Презентация PowerPoint</vt:lpstr>
      <vt:lpstr>Презентация PowerPoint</vt:lpstr>
      <vt:lpstr>Не РЕГИСТРИРУЙТЕ Ип (Индивидуальное Предприятие)  Пока Не Получите Извещение И Не Заключите Договор На  Получение Субсидии! </vt:lpstr>
      <vt:lpstr> Регистрируйте ИП</vt:lpstr>
      <vt:lpstr>Презентация PowerPoint</vt:lpstr>
      <vt:lpstr>У кого больше всего шансов на получение субсидии на открытие собственного бизнеса?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Субсидии от биржи труда на открытие собственного бизнеса лицами с   ограниченными возможностями здоровья государством</dc:title>
  <dc:creator>user</dc:creator>
  <cp:lastModifiedBy>Marina Reginis</cp:lastModifiedBy>
  <cp:revision>25</cp:revision>
  <dcterms:created xsi:type="dcterms:W3CDTF">2014-06-11T18:01:55Z</dcterms:created>
  <dcterms:modified xsi:type="dcterms:W3CDTF">2016-08-25T15:31:32Z</dcterms:modified>
</cp:coreProperties>
</file>