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5"/>
  </p:notesMasterIdLst>
  <p:handoutMasterIdLst>
    <p:handoutMasterId r:id="rId36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0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A6F8F-EA59-41F0-AC3A-49EF56A77E68}" type="doc">
      <dgm:prSet loTypeId="urn:microsoft.com/office/officeart/2005/8/layout/pList2#1" loCatId="list" qsTypeId="urn:microsoft.com/office/officeart/2005/8/quickstyle/simple1#2" qsCatId="simple" csTypeId="urn:microsoft.com/office/officeart/2005/8/colors/accent1_2#1" csCatId="accent1" phldr="1"/>
      <dgm:spPr/>
    </dgm:pt>
    <dgm:pt modelId="{24C1E46D-7797-48B5-A195-81271438D329}">
      <dgm:prSet phldrT="[Текст]" custT="1"/>
      <dgm:spPr/>
      <dgm:t>
        <a:bodyPr/>
        <a:lstStyle/>
        <a:p>
          <a:pPr algn="ctr"/>
          <a:r>
            <a:rPr lang="ru-RU" sz="13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малого и среднего предпринимательства </a:t>
          </a:r>
        </a:p>
        <a:p>
          <a:pPr algn="ctr"/>
          <a:r>
            <a:rPr lang="ru-RU" sz="145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«ОПОРА РОССИИ» и НП «ОПОРА»</a:t>
          </a:r>
        </a:p>
        <a:p>
          <a:pPr algn="l"/>
          <a:r>
            <a:rPr lang="ru-RU" sz="1100" dirty="0" smtClean="0"/>
            <a:t>- </a:t>
          </a:r>
          <a:r>
            <a:rPr lang="ru-RU" sz="1100" dirty="0" smtClean="0"/>
            <a:t>создана 18 сентября 2002г.</a:t>
          </a:r>
        </a:p>
        <a:p>
          <a:pPr algn="l"/>
          <a:r>
            <a:rPr lang="ru-RU" sz="1100" dirty="0" smtClean="0"/>
            <a:t>- 81 региональное  отделение</a:t>
          </a:r>
        </a:p>
        <a:p>
          <a:pPr algn="l"/>
          <a:r>
            <a:rPr lang="ru-RU" sz="1100" dirty="0" smtClean="0"/>
            <a:t>- в состав НП  «ОПОРА» входит </a:t>
          </a:r>
          <a:r>
            <a:rPr lang="en-US" sz="1100" dirty="0" smtClean="0"/>
            <a:t>115 </a:t>
          </a:r>
          <a:r>
            <a:rPr lang="ru-RU" sz="1100" dirty="0" smtClean="0"/>
            <a:t>отраслевых союзов, ассоциаций и гильдий; </a:t>
          </a:r>
        </a:p>
        <a:p>
          <a:pPr algn="l"/>
          <a:r>
            <a:rPr lang="ru-RU" sz="1100" dirty="0" smtClean="0"/>
            <a:t>- более 400 000 представителей МСП</a:t>
          </a:r>
        </a:p>
        <a:p>
          <a:pPr algn="ctr"/>
          <a:endParaRPr lang="ru-RU" sz="1450" dirty="0"/>
        </a:p>
      </dgm:t>
    </dgm:pt>
    <dgm:pt modelId="{31A6351C-2C5C-4E17-88FF-C5E2241784D9}" type="parTrans" cxnId="{947E5A24-423E-4EE3-A757-E590F0AFC0CC}">
      <dgm:prSet/>
      <dgm:spPr/>
      <dgm:t>
        <a:bodyPr/>
        <a:lstStyle/>
        <a:p>
          <a:endParaRPr lang="ru-RU" sz="1450"/>
        </a:p>
      </dgm:t>
    </dgm:pt>
    <dgm:pt modelId="{722F7FF8-DCF7-4468-A487-B31418D4BA8B}" type="sibTrans" cxnId="{947E5A24-423E-4EE3-A757-E590F0AFC0CC}">
      <dgm:prSet/>
      <dgm:spPr/>
      <dgm:t>
        <a:bodyPr/>
        <a:lstStyle/>
        <a:p>
          <a:endParaRPr lang="ru-RU" sz="1450"/>
        </a:p>
      </dgm:t>
    </dgm:pt>
    <dgm:pt modelId="{664E1474-7C25-4827-9405-F3364955C648}">
      <dgm:prSet phldrT="[Текст]" custT="1"/>
      <dgm:spPr/>
      <dgm:t>
        <a:bodyPr/>
        <a:lstStyle/>
        <a:p>
          <a:pPr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Торгово-промышленная палата Российской Федерации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50" dirty="0" smtClean="0"/>
            <a:t>-</a:t>
          </a:r>
          <a:r>
            <a:rPr lang="ru-RU" sz="1100" dirty="0" smtClean="0"/>
            <a:t>в июле 1993 г. принят закон «О торгово-промышленных палатах  в РФ»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- 174  территориальных  ТПП </a:t>
          </a:r>
        </a:p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dirty="0" smtClean="0"/>
            <a:t>- более 200 союзов, ассоциаций </a:t>
          </a:r>
        </a:p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dirty="0" smtClean="0"/>
            <a:t>- около 50 тысяч предприятий и организаций </a:t>
          </a:r>
        </a:p>
      </dgm:t>
    </dgm:pt>
    <dgm:pt modelId="{2AD8C361-E315-4448-B047-D06E24DCAF6A}" type="parTrans" cxnId="{AB85F695-1637-4888-8EE7-FD9B661D5687}">
      <dgm:prSet/>
      <dgm:spPr/>
      <dgm:t>
        <a:bodyPr/>
        <a:lstStyle/>
        <a:p>
          <a:endParaRPr lang="ru-RU" sz="1450"/>
        </a:p>
      </dgm:t>
    </dgm:pt>
    <dgm:pt modelId="{44A11124-B021-4A10-B0D1-D75D5AF7636A}" type="sibTrans" cxnId="{AB85F695-1637-4888-8EE7-FD9B661D5687}">
      <dgm:prSet/>
      <dgm:spPr/>
      <dgm:t>
        <a:bodyPr/>
        <a:lstStyle/>
        <a:p>
          <a:endParaRPr lang="ru-RU" sz="1450"/>
        </a:p>
      </dgm:t>
    </dgm:pt>
    <dgm:pt modelId="{3E180520-76F9-4783-9E34-6C54C0D713E5}">
      <dgm:prSet phldrT="[Текст]" custT="1"/>
      <dgm:spPr/>
      <dgm:t>
        <a:bodyPr/>
        <a:lstStyle/>
        <a:p>
          <a:pPr algn="ctr"/>
          <a:r>
            <a:rPr lang="ru-RU" sz="1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 союз             промышленников и </a:t>
          </a:r>
          <a:r>
            <a:rPr lang="ru-RU" sz="1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предпринимателей</a:t>
          </a:r>
        </a:p>
        <a:p>
          <a:pPr algn="ctr"/>
          <a:endParaRPr lang="ru-RU" sz="1300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ru-RU" sz="1100" dirty="0" smtClean="0">
              <a:effectLst/>
            </a:rPr>
            <a:t>- </a:t>
          </a:r>
          <a:r>
            <a:rPr lang="ru-RU" sz="1100" dirty="0" smtClean="0">
              <a:effectLst/>
            </a:rPr>
            <a:t>основан в 1990 г.</a:t>
          </a:r>
        </a:p>
        <a:p>
          <a:pPr algn="l"/>
          <a:r>
            <a:rPr lang="ru-RU" sz="1100" dirty="0" smtClean="0">
              <a:effectLst/>
            </a:rPr>
            <a:t> - более 100 отраслевых и региональных объединений</a:t>
          </a:r>
        </a:p>
        <a:p>
          <a:pPr algn="l"/>
          <a:r>
            <a:rPr lang="ru-RU" sz="1100" dirty="0" smtClean="0">
              <a:effectLst/>
            </a:rPr>
            <a:t>- свыше 320 тыс. представителей промышленных, научных, финансовых и коммерческих организаций</a:t>
          </a:r>
          <a:endParaRPr lang="ru-RU" sz="1100" dirty="0">
            <a:effectLst/>
          </a:endParaRPr>
        </a:p>
      </dgm:t>
    </dgm:pt>
    <dgm:pt modelId="{4D90A7DD-8217-4D9D-8CB7-D7111A052001}" type="parTrans" cxnId="{E912F63A-7AC2-4B06-BB2E-B721ECA2CEF7}">
      <dgm:prSet/>
      <dgm:spPr/>
      <dgm:t>
        <a:bodyPr/>
        <a:lstStyle/>
        <a:p>
          <a:endParaRPr lang="ru-RU" sz="1450"/>
        </a:p>
      </dgm:t>
    </dgm:pt>
    <dgm:pt modelId="{6F023B08-8ED7-449C-8520-8381C684F03D}" type="sibTrans" cxnId="{E912F63A-7AC2-4B06-BB2E-B721ECA2CEF7}">
      <dgm:prSet/>
      <dgm:spPr/>
      <dgm:t>
        <a:bodyPr/>
        <a:lstStyle/>
        <a:p>
          <a:endParaRPr lang="ru-RU" sz="1450"/>
        </a:p>
      </dgm:t>
    </dgm:pt>
    <dgm:pt modelId="{300EF003-29AC-4850-88C6-F63248FBC40F}">
      <dgm:prSet phldrT="[Текст]" custT="1"/>
      <dgm:spPr/>
      <dgm:t>
        <a:bodyPr/>
        <a:lstStyle/>
        <a:p>
          <a:pPr algn="ctr"/>
          <a:r>
            <a:rPr lang="ru-RU" sz="145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«Деловая Россия»</a:t>
          </a:r>
        </a:p>
        <a:p>
          <a:pPr algn="ctr"/>
          <a:endParaRPr lang="ru-RU" sz="11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ru-RU" sz="1100" dirty="0" smtClean="0">
              <a:effectLst/>
            </a:rPr>
            <a:t>- создана в 2001 году</a:t>
          </a:r>
        </a:p>
        <a:p>
          <a:r>
            <a:rPr lang="ru-RU" sz="1100" dirty="0" smtClean="0">
              <a:effectLst/>
            </a:rPr>
            <a:t>-72 региональных отделения;</a:t>
          </a:r>
        </a:p>
        <a:p>
          <a:r>
            <a:rPr lang="ru-RU" sz="1100" dirty="0" smtClean="0">
              <a:effectLst/>
            </a:rPr>
            <a:t>- 38 отраслевых отделений </a:t>
          </a:r>
        </a:p>
      </dgm:t>
    </dgm:pt>
    <dgm:pt modelId="{67D622AD-3E44-4C6C-B677-DFC89C7ADDB1}" type="sibTrans" cxnId="{1739C064-D6F2-4666-A101-6840D03ABA97}">
      <dgm:prSet/>
      <dgm:spPr/>
      <dgm:t>
        <a:bodyPr/>
        <a:lstStyle/>
        <a:p>
          <a:endParaRPr lang="ru-RU" sz="1450"/>
        </a:p>
      </dgm:t>
    </dgm:pt>
    <dgm:pt modelId="{F387CB22-4C6D-4741-A651-CBC1CD852B89}" type="parTrans" cxnId="{1739C064-D6F2-4666-A101-6840D03ABA97}">
      <dgm:prSet/>
      <dgm:spPr/>
      <dgm:t>
        <a:bodyPr/>
        <a:lstStyle/>
        <a:p>
          <a:endParaRPr lang="ru-RU" sz="1450"/>
        </a:p>
      </dgm:t>
    </dgm:pt>
    <dgm:pt modelId="{FF456DF3-61C1-408F-847E-F72A7EA78DD6}" type="pres">
      <dgm:prSet presAssocID="{324A6F8F-EA59-41F0-AC3A-49EF56A77E68}" presName="Name0" presStyleCnt="0">
        <dgm:presLayoutVars>
          <dgm:dir/>
          <dgm:resizeHandles val="exact"/>
        </dgm:presLayoutVars>
      </dgm:prSet>
      <dgm:spPr/>
    </dgm:pt>
    <dgm:pt modelId="{35883D05-C72A-46DA-A42F-951898A2AC57}" type="pres">
      <dgm:prSet presAssocID="{324A6F8F-EA59-41F0-AC3A-49EF56A77E68}" presName="bkgdShp" presStyleLbl="alignAccFollowNode1" presStyleIdx="0" presStyleCnt="1" custScaleY="36975" custLinFactNeighborY="-31869"/>
      <dgm:spPr>
        <a:noFill/>
        <a:ln>
          <a:noFill/>
        </a:ln>
      </dgm:spPr>
    </dgm:pt>
    <dgm:pt modelId="{7F353BE2-6BDD-4BBA-8B84-19E02171A872}" type="pres">
      <dgm:prSet presAssocID="{324A6F8F-EA59-41F0-AC3A-49EF56A77E68}" presName="linComp" presStyleCnt="0"/>
      <dgm:spPr/>
    </dgm:pt>
    <dgm:pt modelId="{8C9F0C7F-D63C-4A3A-A87E-031F1BC2AF1C}" type="pres">
      <dgm:prSet presAssocID="{24C1E46D-7797-48B5-A195-81271438D329}" presName="compNode" presStyleCnt="0"/>
      <dgm:spPr/>
    </dgm:pt>
    <dgm:pt modelId="{4527C932-F1E8-4B87-812B-0DE04A489017}" type="pres">
      <dgm:prSet presAssocID="{24C1E46D-7797-48B5-A195-81271438D329}" presName="node" presStyleLbl="node1" presStyleIdx="0" presStyleCnt="4" custScaleX="271251" custScaleY="154781" custLinFactNeighborX="3598" custLinFactNeighborY="-120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4517CE33-5EE1-4D6A-BE56-A2B1DF068792}" type="pres">
      <dgm:prSet presAssocID="{24C1E46D-7797-48B5-A195-81271438D329}" presName="invisiNode" presStyleLbl="node1" presStyleIdx="0" presStyleCnt="4"/>
      <dgm:spPr/>
    </dgm:pt>
    <dgm:pt modelId="{942B8DB0-84AF-43AC-8F29-E70D3A945845}" type="pres">
      <dgm:prSet presAssocID="{24C1E46D-7797-48B5-A195-81271438D329}" presName="imagNode" presStyleLbl="fgImgPlace1" presStyleIdx="0" presStyleCnt="4" custScaleX="159416" custScaleY="41469" custLinFactNeighborX="-1484" custLinFactNeighborY="-223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6D148D-A119-4232-9EB4-6785580A8B16}" type="pres">
      <dgm:prSet presAssocID="{722F7FF8-DCF7-4468-A487-B31418D4BA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7854FE-3C27-4AEE-9D6B-A84E0B048E27}" type="pres">
      <dgm:prSet presAssocID="{664E1474-7C25-4827-9405-F3364955C648}" presName="compNode" presStyleCnt="0"/>
      <dgm:spPr/>
    </dgm:pt>
    <dgm:pt modelId="{841C7B15-D417-4BD9-9312-E605E19BF285}" type="pres">
      <dgm:prSet presAssocID="{664E1474-7C25-4827-9405-F3364955C648}" presName="node" presStyleLbl="node1" presStyleIdx="1" presStyleCnt="4" custScaleX="240074" custScaleY="154781" custLinFactNeighborX="7590" custLinFactNeighborY="-1148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C33C9943-C312-4295-A499-97BCD46BAB79}" type="pres">
      <dgm:prSet presAssocID="{664E1474-7C25-4827-9405-F3364955C648}" presName="invisiNode" presStyleLbl="node1" presStyleIdx="1" presStyleCnt="4"/>
      <dgm:spPr/>
    </dgm:pt>
    <dgm:pt modelId="{281F5A40-C78E-42DF-8DCC-5828EE492937}" type="pres">
      <dgm:prSet presAssocID="{664E1474-7C25-4827-9405-F3364955C648}" presName="imagNode" presStyleLbl="fgImgPlace1" presStyleIdx="1" presStyleCnt="4" custScaleX="182022" custScaleY="43456" custLinFactNeighborX="7704" custLinFactNeighborY="-196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FF8E6D-7969-4D14-825B-D36516CB288C}" type="pres">
      <dgm:prSet presAssocID="{44A11124-B021-4A10-B0D1-D75D5AF763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1B9FA1-8F79-40C4-A879-2A2FA94F059D}" type="pres">
      <dgm:prSet presAssocID="{3E180520-76F9-4783-9E34-6C54C0D713E5}" presName="compNode" presStyleCnt="0"/>
      <dgm:spPr/>
    </dgm:pt>
    <dgm:pt modelId="{F4616D29-9616-4862-8E79-C12BFE7A2440}" type="pres">
      <dgm:prSet presAssocID="{3E180520-76F9-4783-9E34-6C54C0D713E5}" presName="node" presStyleLbl="node1" presStyleIdx="2" presStyleCnt="4" custScaleX="240074" custScaleY="154781" custLinFactNeighborX="8178" custLinFactNeighborY="-116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E39635DE-6DDD-43AD-9F77-6A7C142CD458}" type="pres">
      <dgm:prSet presAssocID="{3E180520-76F9-4783-9E34-6C54C0D713E5}" presName="invisiNode" presStyleLbl="node1" presStyleIdx="2" presStyleCnt="4"/>
      <dgm:spPr/>
    </dgm:pt>
    <dgm:pt modelId="{889616B8-0875-4D56-85FA-F1786E4D8479}" type="pres">
      <dgm:prSet presAssocID="{3E180520-76F9-4783-9E34-6C54C0D713E5}" presName="imagNode" presStyleLbl="fgImgPlace1" presStyleIdx="2" presStyleCnt="4" custScaleX="187556" custScaleY="44366" custLinFactNeighborX="10844" custLinFactNeighborY="-211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C1E7551-2BE5-4679-B26F-A453350CC4E0}" type="pres">
      <dgm:prSet presAssocID="{6F023B08-8ED7-449C-8520-8381C684F0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1491EA-74CD-4D8F-8BBB-B930BE3D0BD1}" type="pres">
      <dgm:prSet presAssocID="{300EF003-29AC-4850-88C6-F63248FBC40F}" presName="compNode" presStyleCnt="0"/>
      <dgm:spPr/>
    </dgm:pt>
    <dgm:pt modelId="{030EB531-E3D7-40CA-834A-4C59B3BB8407}" type="pres">
      <dgm:prSet presAssocID="{300EF003-29AC-4850-88C6-F63248FBC40F}" presName="node" presStyleLbl="node1" presStyleIdx="3" presStyleCnt="4" custScaleX="240074" custScaleY="154781" custLinFactNeighborX="9125" custLinFactNeighborY="-1232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C3596F9-C511-4710-89BE-253550FDBCB2}" type="pres">
      <dgm:prSet presAssocID="{300EF003-29AC-4850-88C6-F63248FBC40F}" presName="invisiNode" presStyleLbl="node1" presStyleIdx="3" presStyleCnt="4"/>
      <dgm:spPr/>
    </dgm:pt>
    <dgm:pt modelId="{0673D50D-D662-4A65-B882-900012B03886}" type="pres">
      <dgm:prSet presAssocID="{300EF003-29AC-4850-88C6-F63248FBC40F}" presName="imagNode" presStyleLbl="fgImgPlace1" presStyleIdx="3" presStyleCnt="4" custScaleX="157370" custScaleY="44366" custLinFactNeighborX="12962" custLinFactNeighborY="-2134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1F2E030-B0D4-48DC-8062-3358301BD261}" type="presOf" srcId="{664E1474-7C25-4827-9405-F3364955C648}" destId="{841C7B15-D417-4BD9-9312-E605E19BF285}" srcOrd="0" destOrd="0" presId="urn:microsoft.com/office/officeart/2005/8/layout/pList2#1"/>
    <dgm:cxn modelId="{E912F63A-7AC2-4B06-BB2E-B721ECA2CEF7}" srcId="{324A6F8F-EA59-41F0-AC3A-49EF56A77E68}" destId="{3E180520-76F9-4783-9E34-6C54C0D713E5}" srcOrd="2" destOrd="0" parTransId="{4D90A7DD-8217-4D9D-8CB7-D7111A052001}" sibTransId="{6F023B08-8ED7-449C-8520-8381C684F03D}"/>
    <dgm:cxn modelId="{7545AAEF-9350-4C8B-890A-1062E5B79BC7}" type="presOf" srcId="{6F023B08-8ED7-449C-8520-8381C684F03D}" destId="{BC1E7551-2BE5-4679-B26F-A453350CC4E0}" srcOrd="0" destOrd="0" presId="urn:microsoft.com/office/officeart/2005/8/layout/pList2#1"/>
    <dgm:cxn modelId="{7206855F-456F-43DC-9B3B-91C3AAA7A98C}" type="presOf" srcId="{44A11124-B021-4A10-B0D1-D75D5AF7636A}" destId="{BBFF8E6D-7969-4D14-825B-D36516CB288C}" srcOrd="0" destOrd="0" presId="urn:microsoft.com/office/officeart/2005/8/layout/pList2#1"/>
    <dgm:cxn modelId="{42C6729A-1222-425F-8DAE-810082DE9BED}" type="presOf" srcId="{722F7FF8-DCF7-4468-A487-B31418D4BA8B}" destId="{CB6D148D-A119-4232-9EB4-6785580A8B16}" srcOrd="0" destOrd="0" presId="urn:microsoft.com/office/officeart/2005/8/layout/pList2#1"/>
    <dgm:cxn modelId="{1739C064-D6F2-4666-A101-6840D03ABA97}" srcId="{324A6F8F-EA59-41F0-AC3A-49EF56A77E68}" destId="{300EF003-29AC-4850-88C6-F63248FBC40F}" srcOrd="3" destOrd="0" parTransId="{F387CB22-4C6D-4741-A651-CBC1CD852B89}" sibTransId="{67D622AD-3E44-4C6C-B677-DFC89C7ADDB1}"/>
    <dgm:cxn modelId="{777E2875-B749-4C39-90C0-EC9026D3FBC5}" type="presOf" srcId="{24C1E46D-7797-48B5-A195-81271438D329}" destId="{4527C932-F1E8-4B87-812B-0DE04A489017}" srcOrd="0" destOrd="0" presId="urn:microsoft.com/office/officeart/2005/8/layout/pList2#1"/>
    <dgm:cxn modelId="{07D3F0E5-EE15-4190-A5F2-C7C69EFDBC98}" type="presOf" srcId="{300EF003-29AC-4850-88C6-F63248FBC40F}" destId="{030EB531-E3D7-40CA-834A-4C59B3BB8407}" srcOrd="0" destOrd="0" presId="urn:microsoft.com/office/officeart/2005/8/layout/pList2#1"/>
    <dgm:cxn modelId="{AB85F695-1637-4888-8EE7-FD9B661D5687}" srcId="{324A6F8F-EA59-41F0-AC3A-49EF56A77E68}" destId="{664E1474-7C25-4827-9405-F3364955C648}" srcOrd="1" destOrd="0" parTransId="{2AD8C361-E315-4448-B047-D06E24DCAF6A}" sibTransId="{44A11124-B021-4A10-B0D1-D75D5AF7636A}"/>
    <dgm:cxn modelId="{32E52EFF-BF45-4B0B-A61F-3245A2B60AD1}" type="presOf" srcId="{3E180520-76F9-4783-9E34-6C54C0D713E5}" destId="{F4616D29-9616-4862-8E79-C12BFE7A2440}" srcOrd="0" destOrd="0" presId="urn:microsoft.com/office/officeart/2005/8/layout/pList2#1"/>
    <dgm:cxn modelId="{947E5A24-423E-4EE3-A757-E590F0AFC0CC}" srcId="{324A6F8F-EA59-41F0-AC3A-49EF56A77E68}" destId="{24C1E46D-7797-48B5-A195-81271438D329}" srcOrd="0" destOrd="0" parTransId="{31A6351C-2C5C-4E17-88FF-C5E2241784D9}" sibTransId="{722F7FF8-DCF7-4468-A487-B31418D4BA8B}"/>
    <dgm:cxn modelId="{3F577226-07AA-4EBB-A8D7-60811C739545}" type="presOf" srcId="{324A6F8F-EA59-41F0-AC3A-49EF56A77E68}" destId="{FF456DF3-61C1-408F-847E-F72A7EA78DD6}" srcOrd="0" destOrd="0" presId="urn:microsoft.com/office/officeart/2005/8/layout/pList2#1"/>
    <dgm:cxn modelId="{589A92E2-85EB-4293-99DE-613C2BB3DA5F}" type="presParOf" srcId="{FF456DF3-61C1-408F-847E-F72A7EA78DD6}" destId="{35883D05-C72A-46DA-A42F-951898A2AC57}" srcOrd="0" destOrd="0" presId="urn:microsoft.com/office/officeart/2005/8/layout/pList2#1"/>
    <dgm:cxn modelId="{343CFA5D-2E71-4146-8AA4-B10352EEFC6A}" type="presParOf" srcId="{FF456DF3-61C1-408F-847E-F72A7EA78DD6}" destId="{7F353BE2-6BDD-4BBA-8B84-19E02171A872}" srcOrd="1" destOrd="0" presId="urn:microsoft.com/office/officeart/2005/8/layout/pList2#1"/>
    <dgm:cxn modelId="{FF6FA735-389F-4F93-A8E3-B38425CE4743}" type="presParOf" srcId="{7F353BE2-6BDD-4BBA-8B84-19E02171A872}" destId="{8C9F0C7F-D63C-4A3A-A87E-031F1BC2AF1C}" srcOrd="0" destOrd="0" presId="urn:microsoft.com/office/officeart/2005/8/layout/pList2#1"/>
    <dgm:cxn modelId="{431A50BC-BDA6-4597-8859-996E3326D554}" type="presParOf" srcId="{8C9F0C7F-D63C-4A3A-A87E-031F1BC2AF1C}" destId="{4527C932-F1E8-4B87-812B-0DE04A489017}" srcOrd="0" destOrd="0" presId="urn:microsoft.com/office/officeart/2005/8/layout/pList2#1"/>
    <dgm:cxn modelId="{AEDE4D1A-C89B-4094-84A2-4B25D4EEAC32}" type="presParOf" srcId="{8C9F0C7F-D63C-4A3A-A87E-031F1BC2AF1C}" destId="{4517CE33-5EE1-4D6A-BE56-A2B1DF068792}" srcOrd="1" destOrd="0" presId="urn:microsoft.com/office/officeart/2005/8/layout/pList2#1"/>
    <dgm:cxn modelId="{DC5D2620-D265-4DD8-BC76-9C1F1D514B64}" type="presParOf" srcId="{8C9F0C7F-D63C-4A3A-A87E-031F1BC2AF1C}" destId="{942B8DB0-84AF-43AC-8F29-E70D3A945845}" srcOrd="2" destOrd="0" presId="urn:microsoft.com/office/officeart/2005/8/layout/pList2#1"/>
    <dgm:cxn modelId="{2D5EE549-8A41-40A0-A3E2-89ED42FBD4F4}" type="presParOf" srcId="{7F353BE2-6BDD-4BBA-8B84-19E02171A872}" destId="{CB6D148D-A119-4232-9EB4-6785580A8B16}" srcOrd="1" destOrd="0" presId="urn:microsoft.com/office/officeart/2005/8/layout/pList2#1"/>
    <dgm:cxn modelId="{9153B2ED-DABB-47A1-AE7F-0CC397B23D60}" type="presParOf" srcId="{7F353BE2-6BDD-4BBA-8B84-19E02171A872}" destId="{BC7854FE-3C27-4AEE-9D6B-A84E0B048E27}" srcOrd="2" destOrd="0" presId="urn:microsoft.com/office/officeart/2005/8/layout/pList2#1"/>
    <dgm:cxn modelId="{AB951AE3-A69A-41E8-92A1-F98B3B7EED55}" type="presParOf" srcId="{BC7854FE-3C27-4AEE-9D6B-A84E0B048E27}" destId="{841C7B15-D417-4BD9-9312-E605E19BF285}" srcOrd="0" destOrd="0" presId="urn:microsoft.com/office/officeart/2005/8/layout/pList2#1"/>
    <dgm:cxn modelId="{F0704A9E-7BF3-4398-8EB5-DCFD1B9EF74B}" type="presParOf" srcId="{BC7854FE-3C27-4AEE-9D6B-A84E0B048E27}" destId="{C33C9943-C312-4295-A499-97BCD46BAB79}" srcOrd="1" destOrd="0" presId="urn:microsoft.com/office/officeart/2005/8/layout/pList2#1"/>
    <dgm:cxn modelId="{D2A4C890-D454-437A-895F-6B76A65F00B7}" type="presParOf" srcId="{BC7854FE-3C27-4AEE-9D6B-A84E0B048E27}" destId="{281F5A40-C78E-42DF-8DCC-5828EE492937}" srcOrd="2" destOrd="0" presId="urn:microsoft.com/office/officeart/2005/8/layout/pList2#1"/>
    <dgm:cxn modelId="{0DA5396C-5E47-4E23-919C-B8C2C5095643}" type="presParOf" srcId="{7F353BE2-6BDD-4BBA-8B84-19E02171A872}" destId="{BBFF8E6D-7969-4D14-825B-D36516CB288C}" srcOrd="3" destOrd="0" presId="urn:microsoft.com/office/officeart/2005/8/layout/pList2#1"/>
    <dgm:cxn modelId="{B7721DFC-095F-4410-A72E-CD9D5636832C}" type="presParOf" srcId="{7F353BE2-6BDD-4BBA-8B84-19E02171A872}" destId="{4D1B9FA1-8F79-40C4-A879-2A2FA94F059D}" srcOrd="4" destOrd="0" presId="urn:microsoft.com/office/officeart/2005/8/layout/pList2#1"/>
    <dgm:cxn modelId="{FBD49B6E-06B7-42E5-9040-1A4498EA6045}" type="presParOf" srcId="{4D1B9FA1-8F79-40C4-A879-2A2FA94F059D}" destId="{F4616D29-9616-4862-8E79-C12BFE7A2440}" srcOrd="0" destOrd="0" presId="urn:microsoft.com/office/officeart/2005/8/layout/pList2#1"/>
    <dgm:cxn modelId="{C774CAA9-46CF-45A5-95DC-890A9C010BCC}" type="presParOf" srcId="{4D1B9FA1-8F79-40C4-A879-2A2FA94F059D}" destId="{E39635DE-6DDD-43AD-9F77-6A7C142CD458}" srcOrd="1" destOrd="0" presId="urn:microsoft.com/office/officeart/2005/8/layout/pList2#1"/>
    <dgm:cxn modelId="{3C942F86-03EF-4404-B48F-1FC3D351A901}" type="presParOf" srcId="{4D1B9FA1-8F79-40C4-A879-2A2FA94F059D}" destId="{889616B8-0875-4D56-85FA-F1786E4D8479}" srcOrd="2" destOrd="0" presId="urn:microsoft.com/office/officeart/2005/8/layout/pList2#1"/>
    <dgm:cxn modelId="{3330E0A1-5744-4F7D-806F-4B4705F64745}" type="presParOf" srcId="{7F353BE2-6BDD-4BBA-8B84-19E02171A872}" destId="{BC1E7551-2BE5-4679-B26F-A453350CC4E0}" srcOrd="5" destOrd="0" presId="urn:microsoft.com/office/officeart/2005/8/layout/pList2#1"/>
    <dgm:cxn modelId="{7FA78680-8992-4F9B-B801-FD37AA4AD64F}" type="presParOf" srcId="{7F353BE2-6BDD-4BBA-8B84-19E02171A872}" destId="{3B1491EA-74CD-4D8F-8BBB-B930BE3D0BD1}" srcOrd="6" destOrd="0" presId="urn:microsoft.com/office/officeart/2005/8/layout/pList2#1"/>
    <dgm:cxn modelId="{739D20B2-4EA8-4C2D-873A-1CFD4E08E080}" type="presParOf" srcId="{3B1491EA-74CD-4D8F-8BBB-B930BE3D0BD1}" destId="{030EB531-E3D7-40CA-834A-4C59B3BB8407}" srcOrd="0" destOrd="0" presId="urn:microsoft.com/office/officeart/2005/8/layout/pList2#1"/>
    <dgm:cxn modelId="{7B3D8D0B-499E-4B5B-8D2C-6ACA20AC36B5}" type="presParOf" srcId="{3B1491EA-74CD-4D8F-8BBB-B930BE3D0BD1}" destId="{5C3596F9-C511-4710-89BE-253550FDBCB2}" srcOrd="1" destOrd="0" presId="urn:microsoft.com/office/officeart/2005/8/layout/pList2#1"/>
    <dgm:cxn modelId="{33B755C3-B781-4118-9CE9-7C9C0A471367}" type="presParOf" srcId="{3B1491EA-74CD-4D8F-8BBB-B930BE3D0BD1}" destId="{0673D50D-D662-4A65-B882-900012B0388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A781D-0726-4B7B-ACD7-1A0B76DCD85B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F6F08FAD-D0D9-41E1-B148-D845498CA37F}">
      <dgm:prSet phldrT="[Текст]" custT="1"/>
      <dgm:spPr>
        <a:solidFill>
          <a:srgbClr val="4A8257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3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Для субъектов малого предпринимательства, </a:t>
          </a:r>
        </a:p>
        <a:p>
          <a:r>
            <a:rPr lang="ru-RU" sz="13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размещенных  в </a:t>
          </a:r>
          <a:r>
            <a:rPr lang="ru-RU" sz="1300" b="1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бизнес-инкубаторе</a:t>
          </a:r>
          <a:r>
            <a:rPr lang="ru-RU" sz="13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,</a:t>
          </a:r>
        </a:p>
        <a:p>
          <a:r>
            <a:rPr lang="ru-RU" sz="13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предоставляются услуги:</a:t>
          </a:r>
          <a:endParaRPr lang="ru-RU" sz="13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8B3773F2-B7EF-4734-B4E7-81949BD2EDBC}" type="parTrans" cxnId="{952E02F5-1987-4D75-B86F-215285B3A7C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10D0964-C406-4AB4-8222-ED9FE3C4057D}" type="sibTrans" cxnId="{952E02F5-1987-4D75-B86F-215285B3A7C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48DDB3B-AFA3-49A3-A7B3-891045DA26BE}">
      <dgm:prSet phldrT="[Текст]" custT="1"/>
      <dgm:spPr>
        <a:solidFill>
          <a:srgbClr val="C1DDC8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ts val="1000"/>
            </a:lnSpc>
          </a:pPr>
          <a:r>
            <a:rPr lang="ru-RU" sz="1300" b="1" dirty="0" smtClean="0">
              <a:latin typeface="+mn-lt"/>
              <a:cs typeface="Arial" pitchFamily="34" charset="0"/>
            </a:rPr>
            <a:t>аренда на льготных условиях офисных помещений, оснащенных мебелью, компьютерами, оргтехникой, факсами</a:t>
          </a:r>
          <a:endParaRPr lang="ru-RU" sz="1300" b="1" dirty="0">
            <a:latin typeface="+mn-lt"/>
            <a:cs typeface="Arial" pitchFamily="34" charset="0"/>
          </a:endParaRPr>
        </a:p>
      </dgm:t>
    </dgm:pt>
    <dgm:pt modelId="{AD60048A-9358-4A6B-8731-20AFF53F4BB1}" type="parTrans" cxnId="{A8699B11-B644-4336-A369-BD52BFB3D239}">
      <dgm:prSet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5D64275F-52E9-456F-B948-474920E63410}" type="sibTrans" cxnId="{A8699B11-B644-4336-A369-BD52BFB3D23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DB41A66-6C64-46E0-8340-C7FE8C0787F0}">
      <dgm:prSet phldrT="[Текст]" custT="1"/>
      <dgm:spPr>
        <a:solidFill>
          <a:srgbClr val="C1DDC8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ts val="1000"/>
            </a:lnSpc>
          </a:pPr>
          <a:r>
            <a:rPr lang="ru-RU" sz="1300" b="1" dirty="0" smtClean="0">
              <a:latin typeface="+mn-lt"/>
              <a:cs typeface="Arial" pitchFamily="34" charset="0"/>
            </a:rPr>
            <a:t>обеспечивается техническое обслуживание здания </a:t>
          </a:r>
          <a:r>
            <a:rPr lang="ru-RU" sz="1300" b="1" dirty="0" err="1" smtClean="0">
              <a:latin typeface="+mn-lt"/>
              <a:cs typeface="Arial" pitchFamily="34" charset="0"/>
            </a:rPr>
            <a:t>бизнес-инкубатора</a:t>
          </a:r>
          <a:endParaRPr lang="ru-RU" sz="1300" b="1" dirty="0">
            <a:latin typeface="+mn-lt"/>
            <a:cs typeface="Arial" pitchFamily="34" charset="0"/>
          </a:endParaRPr>
        </a:p>
      </dgm:t>
    </dgm:pt>
    <dgm:pt modelId="{59E162C3-1965-4760-BBC8-5AE3F9432916}" type="parTrans" cxnId="{0D9E8B35-2B96-4ECD-AB3D-862FDCE2AB72}">
      <dgm:prSet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080997EC-9D05-4D72-A723-C09E74436F0F}" type="sibTrans" cxnId="{0D9E8B35-2B96-4ECD-AB3D-862FDCE2AB7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24A4931-AF3D-48E0-82A5-97B07A2BED46}">
      <dgm:prSet phldrT="[Текст]" custT="1"/>
      <dgm:spPr>
        <a:solidFill>
          <a:srgbClr val="C1DDC8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300" b="1" dirty="0" smtClean="0">
              <a:latin typeface="+mn-lt"/>
              <a:cs typeface="Arial" pitchFamily="34" charset="0"/>
            </a:rPr>
            <a:t>почтово-секретарские услуги</a:t>
          </a:r>
          <a:endParaRPr lang="ru-RU" sz="1300" b="1" dirty="0">
            <a:latin typeface="+mn-lt"/>
            <a:cs typeface="Arial" pitchFamily="34" charset="0"/>
          </a:endParaRPr>
        </a:p>
      </dgm:t>
    </dgm:pt>
    <dgm:pt modelId="{973E3859-7F90-46FC-B494-BE65C4C20FE6}" type="parTrans" cxnId="{1E5E38C3-BA7C-4E9F-8F9C-D19BD401CE3D}">
      <dgm:prSet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12682780-C641-4939-BDBE-0F6CC92CC43C}" type="sibTrans" cxnId="{1E5E38C3-BA7C-4E9F-8F9C-D19BD401CE3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DCA2D58-08AA-4E9D-8F0B-FCB44FF25597}">
      <dgm:prSet phldrT="[Текст]" custT="1"/>
      <dgm:spPr>
        <a:solidFill>
          <a:srgbClr val="C1DDC8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ts val="1000"/>
            </a:lnSpc>
          </a:pPr>
          <a:r>
            <a:rPr lang="ru-RU" sz="1300" b="1" dirty="0" smtClean="0">
              <a:latin typeface="+mn-lt"/>
              <a:cs typeface="Arial" pitchFamily="34" charset="0"/>
            </a:rPr>
            <a:t>консультационные услуги по вопросам налогообложения, бухгалтерского учета, кредитования, правовой защиты и развития предприятия, </a:t>
          </a:r>
          <a:r>
            <a:rPr lang="ru-RU" sz="1300" b="1" dirty="0" err="1" smtClean="0">
              <a:latin typeface="+mn-lt"/>
              <a:cs typeface="Arial" pitchFamily="34" charset="0"/>
            </a:rPr>
            <a:t>бизнес-планирования</a:t>
          </a:r>
          <a:r>
            <a:rPr lang="ru-RU" sz="1300" b="1" dirty="0" smtClean="0">
              <a:latin typeface="+mn-lt"/>
              <a:cs typeface="Arial" pitchFamily="34" charset="0"/>
            </a:rPr>
            <a:t>,                повышения квалификации и обучения</a:t>
          </a:r>
          <a:endParaRPr lang="ru-RU" sz="1300" b="1" spc="-20" baseline="0" dirty="0"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+mn-lt"/>
            <a:cs typeface="Arial" pitchFamily="34" charset="0"/>
          </a:endParaRPr>
        </a:p>
      </dgm:t>
    </dgm:pt>
    <dgm:pt modelId="{90A3C2CF-7D4F-4660-A939-DC5FF124DCEA}" type="parTrans" cxnId="{05BC9B83-5B18-4D5D-A7AF-4D84652898D5}">
      <dgm:prSet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B17766D-430C-46FA-B970-F831A1478C56}" type="sibTrans" cxnId="{05BC9B83-5B18-4D5D-A7AF-4D84652898D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22CAE10-0040-40BE-AE5A-0FE64530E87B}">
      <dgm:prSet phldrT="[Текст]" custT="1"/>
      <dgm:spPr>
        <a:solidFill>
          <a:srgbClr val="C1DDC8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300" b="1" dirty="0" smtClean="0">
              <a:latin typeface="+mn-lt"/>
              <a:cs typeface="Arial" pitchFamily="34" charset="0"/>
            </a:rPr>
            <a:t>доступ к информационным базам данных</a:t>
          </a:r>
          <a:endParaRPr lang="ru-RU" sz="1300" b="1" dirty="0">
            <a:latin typeface="+mn-lt"/>
            <a:cs typeface="Arial" pitchFamily="34" charset="0"/>
          </a:endParaRPr>
        </a:p>
      </dgm:t>
    </dgm:pt>
    <dgm:pt modelId="{3B798C17-5DF2-4689-B90A-1093876B4901}" type="parTrans" cxnId="{75E4B01B-220D-4E7A-97A5-AAD6F72C10EB}">
      <dgm:prSet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53AECEAC-EE28-4E65-A935-CC7C1CFBA725}" type="sibTrans" cxnId="{75E4B01B-220D-4E7A-97A5-AAD6F72C10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C41BDA9-2D91-46B6-A2B4-B1ADCF5C2FDA}">
      <dgm:prSet phldrT="[Текст]" custT="1"/>
      <dgm:spPr>
        <a:solidFill>
          <a:srgbClr val="C1DDC8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lnSpc>
              <a:spcPts val="500"/>
            </a:lnSpc>
          </a:pPr>
          <a:r>
            <a:rPr lang="ru-RU" sz="1300" b="1" dirty="0" smtClean="0">
              <a:latin typeface="+mn-lt"/>
              <a:cs typeface="Arial" pitchFamily="34" charset="0"/>
            </a:rPr>
            <a:t>иные дополнительные ус</a:t>
          </a:r>
          <a:r>
            <a:rPr lang="ru-RU" sz="1300" b="1" dirty="0" smtClean="0">
              <a:latin typeface="Arial" pitchFamily="34" charset="0"/>
              <a:cs typeface="Arial" pitchFamily="34" charset="0"/>
            </a:rPr>
            <a:t>луги, </a:t>
          </a:r>
        </a:p>
        <a:p>
          <a:pPr algn="ctr">
            <a:lnSpc>
              <a:spcPts val="500"/>
            </a:lnSpc>
          </a:pPr>
          <a:r>
            <a:rPr lang="ru-RU" sz="1300" b="1" dirty="0" smtClean="0">
              <a:latin typeface="Arial" pitchFamily="34" charset="0"/>
              <a:cs typeface="Arial" pitchFamily="34" charset="0"/>
            </a:rPr>
            <a:t>в том числе  платные</a:t>
          </a:r>
          <a:endParaRPr lang="ru-RU" sz="1300" b="1" dirty="0">
            <a:latin typeface="Arial" pitchFamily="34" charset="0"/>
            <a:cs typeface="Arial" pitchFamily="34" charset="0"/>
          </a:endParaRPr>
        </a:p>
      </dgm:t>
    </dgm:pt>
    <dgm:pt modelId="{C205B7E8-49F4-41D5-B4ED-04C10686D7CE}" type="parTrans" cxnId="{C81CF930-8CB2-4910-8FB1-E14C299BB252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74D6160-9B84-434C-8484-82CD48120D51}" type="sibTrans" cxnId="{C81CF930-8CB2-4910-8FB1-E14C299BB2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C633C8C-ED43-4474-9360-BD9E1961C211}" type="pres">
      <dgm:prSet presAssocID="{2D2A781D-0726-4B7B-ACD7-1A0B76DCD8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1083C5-D764-45B0-926C-10379E6FEBE8}" type="pres">
      <dgm:prSet presAssocID="{F6F08FAD-D0D9-41E1-B148-D845498CA37F}" presName="root" presStyleCnt="0"/>
      <dgm:spPr/>
      <dgm:t>
        <a:bodyPr/>
        <a:lstStyle/>
        <a:p>
          <a:endParaRPr lang="ru-RU"/>
        </a:p>
      </dgm:t>
    </dgm:pt>
    <dgm:pt modelId="{C4444630-38A7-4413-99C2-FD7B53CFD52D}" type="pres">
      <dgm:prSet presAssocID="{F6F08FAD-D0D9-41E1-B148-D845498CA37F}" presName="rootComposite" presStyleCnt="0"/>
      <dgm:spPr/>
      <dgm:t>
        <a:bodyPr/>
        <a:lstStyle/>
        <a:p>
          <a:endParaRPr lang="ru-RU"/>
        </a:p>
      </dgm:t>
    </dgm:pt>
    <dgm:pt modelId="{BD054FF2-978C-4607-8B9E-1C3E8AF27D92}" type="pres">
      <dgm:prSet presAssocID="{F6F08FAD-D0D9-41E1-B148-D845498CA37F}" presName="rootText" presStyleLbl="node1" presStyleIdx="0" presStyleCnt="1" custScaleX="663963" custScaleY="205657" custLinFactNeighborX="-46865" custLinFactNeighborY="719"/>
      <dgm:spPr/>
      <dgm:t>
        <a:bodyPr/>
        <a:lstStyle/>
        <a:p>
          <a:endParaRPr lang="ru-RU"/>
        </a:p>
      </dgm:t>
    </dgm:pt>
    <dgm:pt modelId="{1AD3E407-53EF-486D-AD0E-8AC0AEA9A355}" type="pres">
      <dgm:prSet presAssocID="{F6F08FAD-D0D9-41E1-B148-D845498CA37F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123F8B-8DE2-4E4F-B052-0D793C749ACD}" type="pres">
      <dgm:prSet presAssocID="{F6F08FAD-D0D9-41E1-B148-D845498CA37F}" presName="childShape" presStyleCnt="0"/>
      <dgm:spPr/>
      <dgm:t>
        <a:bodyPr/>
        <a:lstStyle/>
        <a:p>
          <a:endParaRPr lang="ru-RU"/>
        </a:p>
      </dgm:t>
    </dgm:pt>
    <dgm:pt modelId="{743AB00A-7DA1-46B1-A099-A06954512BAA}" type="pres">
      <dgm:prSet presAssocID="{AD60048A-9358-4A6B-8731-20AFF53F4BB1}" presName="Name13" presStyleLbl="parChTrans1D2" presStyleIdx="0" presStyleCnt="6"/>
      <dgm:spPr/>
      <dgm:t>
        <a:bodyPr/>
        <a:lstStyle/>
        <a:p>
          <a:endParaRPr lang="ru-RU"/>
        </a:p>
      </dgm:t>
    </dgm:pt>
    <dgm:pt modelId="{2E3EA711-EF13-4C0F-A753-EE85A22F343E}" type="pres">
      <dgm:prSet presAssocID="{D48DDB3B-AFA3-49A3-A7B3-891045DA26BE}" presName="childText" presStyleLbl="bgAcc1" presStyleIdx="0" presStyleCnt="6" custScaleX="652306" custScaleY="160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79CB9-31FF-4CCD-9947-64D00072A5D0}" type="pres">
      <dgm:prSet presAssocID="{59E162C3-1965-4760-BBC8-5AE3F9432916}" presName="Name13" presStyleLbl="parChTrans1D2" presStyleIdx="1" presStyleCnt="6"/>
      <dgm:spPr/>
      <dgm:t>
        <a:bodyPr/>
        <a:lstStyle/>
        <a:p>
          <a:endParaRPr lang="ru-RU"/>
        </a:p>
      </dgm:t>
    </dgm:pt>
    <dgm:pt modelId="{FBFECBE0-E06E-4365-B2D5-D2741DA41C98}" type="pres">
      <dgm:prSet presAssocID="{EDB41A66-6C64-46E0-8340-C7FE8C0787F0}" presName="childText" presStyleLbl="bgAcc1" presStyleIdx="1" presStyleCnt="6" custScaleX="653960" custScaleY="11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5121E-9E0E-4D01-8FEC-1F99C79C478C}" type="pres">
      <dgm:prSet presAssocID="{973E3859-7F90-46FC-B494-BE65C4C20FE6}" presName="Name13" presStyleLbl="parChTrans1D2" presStyleIdx="2" presStyleCnt="6"/>
      <dgm:spPr/>
      <dgm:t>
        <a:bodyPr/>
        <a:lstStyle/>
        <a:p>
          <a:endParaRPr lang="ru-RU"/>
        </a:p>
      </dgm:t>
    </dgm:pt>
    <dgm:pt modelId="{06A47B8A-1BE0-47E5-B796-B5E9385D928A}" type="pres">
      <dgm:prSet presAssocID="{524A4931-AF3D-48E0-82A5-97B07A2BED46}" presName="childText" presStyleLbl="bgAcc1" presStyleIdx="2" presStyleCnt="6" custScaleX="656638" custScaleY="85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72E08-14C8-498F-B41D-FE1D65C7E373}" type="pres">
      <dgm:prSet presAssocID="{90A3C2CF-7D4F-4660-A939-DC5FF124DCEA}" presName="Name13" presStyleLbl="parChTrans1D2" presStyleIdx="3" presStyleCnt="6"/>
      <dgm:spPr/>
      <dgm:t>
        <a:bodyPr/>
        <a:lstStyle/>
        <a:p>
          <a:endParaRPr lang="ru-RU"/>
        </a:p>
      </dgm:t>
    </dgm:pt>
    <dgm:pt modelId="{C0571C79-0464-4694-AEEE-0E5BDB838AFF}" type="pres">
      <dgm:prSet presAssocID="{5DCA2D58-08AA-4E9D-8F0B-FCB44FF25597}" presName="childText" presStyleLbl="bgAcc1" presStyleIdx="3" presStyleCnt="6" custScaleX="655621" custScaleY="23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633D3-E9CC-438F-BC76-8B932076DB4F}" type="pres">
      <dgm:prSet presAssocID="{3B798C17-5DF2-4689-B90A-1093876B4901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4C4F0C3-A18E-4ED7-A67A-CC0530E72E88}" type="pres">
      <dgm:prSet presAssocID="{A22CAE10-0040-40BE-AE5A-0FE64530E87B}" presName="childText" presStyleLbl="bgAcc1" presStyleIdx="4" presStyleCnt="6" custScaleX="651366" custScaleY="79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6A87F-0A30-46FB-9AB9-4E2B673AAC62}" type="pres">
      <dgm:prSet presAssocID="{C205B7E8-49F4-41D5-B4ED-04C10686D7CE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9DA4021-AF8D-463C-9BA5-4D9C36B55F46}" type="pres">
      <dgm:prSet presAssocID="{1C41BDA9-2D91-46B6-A2B4-B1ADCF5C2FDA}" presName="childText" presStyleLbl="bgAcc1" presStyleIdx="5" presStyleCnt="6" custScaleX="651743" custScaleY="126099" custLinFactNeighborX="-2780" custLinFactNeighborY="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97720-3895-40B8-B15B-EEE5B25526AA}" type="presOf" srcId="{59E162C3-1965-4760-BBC8-5AE3F9432916}" destId="{56979CB9-31FF-4CCD-9947-64D00072A5D0}" srcOrd="0" destOrd="0" presId="urn:microsoft.com/office/officeart/2005/8/layout/hierarchy3"/>
    <dgm:cxn modelId="{0D9E8B35-2B96-4ECD-AB3D-862FDCE2AB72}" srcId="{F6F08FAD-D0D9-41E1-B148-D845498CA37F}" destId="{EDB41A66-6C64-46E0-8340-C7FE8C0787F0}" srcOrd="1" destOrd="0" parTransId="{59E162C3-1965-4760-BBC8-5AE3F9432916}" sibTransId="{080997EC-9D05-4D72-A723-C09E74436F0F}"/>
    <dgm:cxn modelId="{1E5E38C3-BA7C-4E9F-8F9C-D19BD401CE3D}" srcId="{F6F08FAD-D0D9-41E1-B148-D845498CA37F}" destId="{524A4931-AF3D-48E0-82A5-97B07A2BED46}" srcOrd="2" destOrd="0" parTransId="{973E3859-7F90-46FC-B494-BE65C4C20FE6}" sibTransId="{12682780-C641-4939-BDBE-0F6CC92CC43C}"/>
    <dgm:cxn modelId="{BEA3B4F4-034F-40E6-9F4B-A03C2FCA1B20}" type="presOf" srcId="{C205B7E8-49F4-41D5-B4ED-04C10686D7CE}" destId="{D3A6A87F-0A30-46FB-9AB9-4E2B673AAC62}" srcOrd="0" destOrd="0" presId="urn:microsoft.com/office/officeart/2005/8/layout/hierarchy3"/>
    <dgm:cxn modelId="{952E02F5-1987-4D75-B86F-215285B3A7C4}" srcId="{2D2A781D-0726-4B7B-ACD7-1A0B76DCD85B}" destId="{F6F08FAD-D0D9-41E1-B148-D845498CA37F}" srcOrd="0" destOrd="0" parTransId="{8B3773F2-B7EF-4734-B4E7-81949BD2EDBC}" sibTransId="{810D0964-C406-4AB4-8222-ED9FE3C4057D}"/>
    <dgm:cxn modelId="{E8CF7A4B-799C-427D-A463-1EB1721C5150}" type="presOf" srcId="{524A4931-AF3D-48E0-82A5-97B07A2BED46}" destId="{06A47B8A-1BE0-47E5-B796-B5E9385D928A}" srcOrd="0" destOrd="0" presId="urn:microsoft.com/office/officeart/2005/8/layout/hierarchy3"/>
    <dgm:cxn modelId="{D8ED1003-5DE5-49B1-9558-D63C48F7D61F}" type="presOf" srcId="{AD60048A-9358-4A6B-8731-20AFF53F4BB1}" destId="{743AB00A-7DA1-46B1-A099-A06954512BAA}" srcOrd="0" destOrd="0" presId="urn:microsoft.com/office/officeart/2005/8/layout/hierarchy3"/>
    <dgm:cxn modelId="{1F70B1FA-5C4E-4713-8349-43127F3D2BC4}" type="presOf" srcId="{973E3859-7F90-46FC-B494-BE65C4C20FE6}" destId="{E7F5121E-9E0E-4D01-8FEC-1F99C79C478C}" srcOrd="0" destOrd="0" presId="urn:microsoft.com/office/officeart/2005/8/layout/hierarchy3"/>
    <dgm:cxn modelId="{05BC9B83-5B18-4D5D-A7AF-4D84652898D5}" srcId="{F6F08FAD-D0D9-41E1-B148-D845498CA37F}" destId="{5DCA2D58-08AA-4E9D-8F0B-FCB44FF25597}" srcOrd="3" destOrd="0" parTransId="{90A3C2CF-7D4F-4660-A939-DC5FF124DCEA}" sibTransId="{9B17766D-430C-46FA-B970-F831A1478C56}"/>
    <dgm:cxn modelId="{22337089-A7C5-4C4D-A43D-E1F396FF7DA5}" type="presOf" srcId="{F6F08FAD-D0D9-41E1-B148-D845498CA37F}" destId="{1AD3E407-53EF-486D-AD0E-8AC0AEA9A355}" srcOrd="1" destOrd="0" presId="urn:microsoft.com/office/officeart/2005/8/layout/hierarchy3"/>
    <dgm:cxn modelId="{2A113864-1291-45A3-95AF-089912241DEF}" type="presOf" srcId="{F6F08FAD-D0D9-41E1-B148-D845498CA37F}" destId="{BD054FF2-978C-4607-8B9E-1C3E8AF27D92}" srcOrd="0" destOrd="0" presId="urn:microsoft.com/office/officeart/2005/8/layout/hierarchy3"/>
    <dgm:cxn modelId="{84A81490-8D5A-42A0-9E0F-9928095D0FB9}" type="presOf" srcId="{1C41BDA9-2D91-46B6-A2B4-B1ADCF5C2FDA}" destId="{49DA4021-AF8D-463C-9BA5-4D9C36B55F46}" srcOrd="0" destOrd="0" presId="urn:microsoft.com/office/officeart/2005/8/layout/hierarchy3"/>
    <dgm:cxn modelId="{3FA81140-2D50-4F4C-9F9A-BBF5E1F807F6}" type="presOf" srcId="{90A3C2CF-7D4F-4660-A939-DC5FF124DCEA}" destId="{A7A72E08-14C8-498F-B41D-FE1D65C7E373}" srcOrd="0" destOrd="0" presId="urn:microsoft.com/office/officeart/2005/8/layout/hierarchy3"/>
    <dgm:cxn modelId="{A03CD49E-8633-4D1C-859F-527FF378FE20}" type="presOf" srcId="{EDB41A66-6C64-46E0-8340-C7FE8C0787F0}" destId="{FBFECBE0-E06E-4365-B2D5-D2741DA41C98}" srcOrd="0" destOrd="0" presId="urn:microsoft.com/office/officeart/2005/8/layout/hierarchy3"/>
    <dgm:cxn modelId="{8EFCA48C-3023-4742-AD9C-4CC9C595D2D3}" type="presOf" srcId="{A22CAE10-0040-40BE-AE5A-0FE64530E87B}" destId="{74C4F0C3-A18E-4ED7-A67A-CC0530E72E88}" srcOrd="0" destOrd="0" presId="urn:microsoft.com/office/officeart/2005/8/layout/hierarchy3"/>
    <dgm:cxn modelId="{A8699B11-B644-4336-A369-BD52BFB3D239}" srcId="{F6F08FAD-D0D9-41E1-B148-D845498CA37F}" destId="{D48DDB3B-AFA3-49A3-A7B3-891045DA26BE}" srcOrd="0" destOrd="0" parTransId="{AD60048A-9358-4A6B-8731-20AFF53F4BB1}" sibTransId="{5D64275F-52E9-456F-B948-474920E63410}"/>
    <dgm:cxn modelId="{F14E80BA-6732-4277-871B-C242A3080198}" type="presOf" srcId="{5DCA2D58-08AA-4E9D-8F0B-FCB44FF25597}" destId="{C0571C79-0464-4694-AEEE-0E5BDB838AFF}" srcOrd="0" destOrd="0" presId="urn:microsoft.com/office/officeart/2005/8/layout/hierarchy3"/>
    <dgm:cxn modelId="{FEAA2D64-ABD2-42BB-A818-EFA803686E50}" type="presOf" srcId="{2D2A781D-0726-4B7B-ACD7-1A0B76DCD85B}" destId="{4C633C8C-ED43-4474-9360-BD9E1961C211}" srcOrd="0" destOrd="0" presId="urn:microsoft.com/office/officeart/2005/8/layout/hierarchy3"/>
    <dgm:cxn modelId="{75E4B01B-220D-4E7A-97A5-AAD6F72C10EB}" srcId="{F6F08FAD-D0D9-41E1-B148-D845498CA37F}" destId="{A22CAE10-0040-40BE-AE5A-0FE64530E87B}" srcOrd="4" destOrd="0" parTransId="{3B798C17-5DF2-4689-B90A-1093876B4901}" sibTransId="{53AECEAC-EE28-4E65-A935-CC7C1CFBA725}"/>
    <dgm:cxn modelId="{5D2F773A-2EAE-4B4A-8B5B-A654D7CD6C4B}" type="presOf" srcId="{3B798C17-5DF2-4689-B90A-1093876B4901}" destId="{900633D3-E9CC-438F-BC76-8B932076DB4F}" srcOrd="0" destOrd="0" presId="urn:microsoft.com/office/officeart/2005/8/layout/hierarchy3"/>
    <dgm:cxn modelId="{37E25C10-B4D9-4AB1-8EDA-6D3F059B2208}" type="presOf" srcId="{D48DDB3B-AFA3-49A3-A7B3-891045DA26BE}" destId="{2E3EA711-EF13-4C0F-A753-EE85A22F343E}" srcOrd="0" destOrd="0" presId="urn:microsoft.com/office/officeart/2005/8/layout/hierarchy3"/>
    <dgm:cxn modelId="{C81CF930-8CB2-4910-8FB1-E14C299BB252}" srcId="{F6F08FAD-D0D9-41E1-B148-D845498CA37F}" destId="{1C41BDA9-2D91-46B6-A2B4-B1ADCF5C2FDA}" srcOrd="5" destOrd="0" parTransId="{C205B7E8-49F4-41D5-B4ED-04C10686D7CE}" sibTransId="{374D6160-9B84-434C-8484-82CD48120D51}"/>
    <dgm:cxn modelId="{362602F1-AB66-4442-AE8F-9E31D25BD68C}" type="presParOf" srcId="{4C633C8C-ED43-4474-9360-BD9E1961C211}" destId="{381083C5-D764-45B0-926C-10379E6FEBE8}" srcOrd="0" destOrd="0" presId="urn:microsoft.com/office/officeart/2005/8/layout/hierarchy3"/>
    <dgm:cxn modelId="{2EB78206-09B1-4CE6-8BB9-FD74787807DA}" type="presParOf" srcId="{381083C5-D764-45B0-926C-10379E6FEBE8}" destId="{C4444630-38A7-4413-99C2-FD7B53CFD52D}" srcOrd="0" destOrd="0" presId="urn:microsoft.com/office/officeart/2005/8/layout/hierarchy3"/>
    <dgm:cxn modelId="{2A6822A4-7EEA-44DD-9731-047B9E4B7654}" type="presParOf" srcId="{C4444630-38A7-4413-99C2-FD7B53CFD52D}" destId="{BD054FF2-978C-4607-8B9E-1C3E8AF27D92}" srcOrd="0" destOrd="0" presId="urn:microsoft.com/office/officeart/2005/8/layout/hierarchy3"/>
    <dgm:cxn modelId="{AAC80C30-F4A5-4993-8A65-71F95D9DF75B}" type="presParOf" srcId="{C4444630-38A7-4413-99C2-FD7B53CFD52D}" destId="{1AD3E407-53EF-486D-AD0E-8AC0AEA9A355}" srcOrd="1" destOrd="0" presId="urn:microsoft.com/office/officeart/2005/8/layout/hierarchy3"/>
    <dgm:cxn modelId="{117F5811-25BB-4CEE-AA50-02E1EFF2BD22}" type="presParOf" srcId="{381083C5-D764-45B0-926C-10379E6FEBE8}" destId="{8C123F8B-8DE2-4E4F-B052-0D793C749ACD}" srcOrd="1" destOrd="0" presId="urn:microsoft.com/office/officeart/2005/8/layout/hierarchy3"/>
    <dgm:cxn modelId="{31B27E66-CEE8-4357-A7D8-E7DD0BED6835}" type="presParOf" srcId="{8C123F8B-8DE2-4E4F-B052-0D793C749ACD}" destId="{743AB00A-7DA1-46B1-A099-A06954512BAA}" srcOrd="0" destOrd="0" presId="urn:microsoft.com/office/officeart/2005/8/layout/hierarchy3"/>
    <dgm:cxn modelId="{A37ADCC2-618B-4BFD-A793-55328B886A72}" type="presParOf" srcId="{8C123F8B-8DE2-4E4F-B052-0D793C749ACD}" destId="{2E3EA711-EF13-4C0F-A753-EE85A22F343E}" srcOrd="1" destOrd="0" presId="urn:microsoft.com/office/officeart/2005/8/layout/hierarchy3"/>
    <dgm:cxn modelId="{C088311D-E7CD-4CE7-89BC-4EEC319321DE}" type="presParOf" srcId="{8C123F8B-8DE2-4E4F-B052-0D793C749ACD}" destId="{56979CB9-31FF-4CCD-9947-64D00072A5D0}" srcOrd="2" destOrd="0" presId="urn:microsoft.com/office/officeart/2005/8/layout/hierarchy3"/>
    <dgm:cxn modelId="{83FB102B-A397-468F-8FD6-0DCA947FF74A}" type="presParOf" srcId="{8C123F8B-8DE2-4E4F-B052-0D793C749ACD}" destId="{FBFECBE0-E06E-4365-B2D5-D2741DA41C98}" srcOrd="3" destOrd="0" presId="urn:microsoft.com/office/officeart/2005/8/layout/hierarchy3"/>
    <dgm:cxn modelId="{0D17B69D-9FBB-4124-A185-D7CB8A463E9C}" type="presParOf" srcId="{8C123F8B-8DE2-4E4F-B052-0D793C749ACD}" destId="{E7F5121E-9E0E-4D01-8FEC-1F99C79C478C}" srcOrd="4" destOrd="0" presId="urn:microsoft.com/office/officeart/2005/8/layout/hierarchy3"/>
    <dgm:cxn modelId="{63955353-F8E0-4168-B00C-B68EF343FFB8}" type="presParOf" srcId="{8C123F8B-8DE2-4E4F-B052-0D793C749ACD}" destId="{06A47B8A-1BE0-47E5-B796-B5E9385D928A}" srcOrd="5" destOrd="0" presId="urn:microsoft.com/office/officeart/2005/8/layout/hierarchy3"/>
    <dgm:cxn modelId="{9123319B-F830-4A62-80A5-B5F025F12947}" type="presParOf" srcId="{8C123F8B-8DE2-4E4F-B052-0D793C749ACD}" destId="{A7A72E08-14C8-498F-B41D-FE1D65C7E373}" srcOrd="6" destOrd="0" presId="urn:microsoft.com/office/officeart/2005/8/layout/hierarchy3"/>
    <dgm:cxn modelId="{107BE3C8-DB2C-4A05-B437-F9D5F8B505DB}" type="presParOf" srcId="{8C123F8B-8DE2-4E4F-B052-0D793C749ACD}" destId="{C0571C79-0464-4694-AEEE-0E5BDB838AFF}" srcOrd="7" destOrd="0" presId="urn:microsoft.com/office/officeart/2005/8/layout/hierarchy3"/>
    <dgm:cxn modelId="{30E74F4A-C81A-4CE0-895D-D41E3A455D67}" type="presParOf" srcId="{8C123F8B-8DE2-4E4F-B052-0D793C749ACD}" destId="{900633D3-E9CC-438F-BC76-8B932076DB4F}" srcOrd="8" destOrd="0" presId="urn:microsoft.com/office/officeart/2005/8/layout/hierarchy3"/>
    <dgm:cxn modelId="{B517FA97-53B4-4109-B551-FAD6D8253DF5}" type="presParOf" srcId="{8C123F8B-8DE2-4E4F-B052-0D793C749ACD}" destId="{74C4F0C3-A18E-4ED7-A67A-CC0530E72E88}" srcOrd="9" destOrd="0" presId="urn:microsoft.com/office/officeart/2005/8/layout/hierarchy3"/>
    <dgm:cxn modelId="{B7CB1A18-1C02-4A9A-9D11-26B4C2BACB41}" type="presParOf" srcId="{8C123F8B-8DE2-4E4F-B052-0D793C749ACD}" destId="{D3A6A87F-0A30-46FB-9AB9-4E2B673AAC62}" srcOrd="10" destOrd="0" presId="urn:microsoft.com/office/officeart/2005/8/layout/hierarchy3"/>
    <dgm:cxn modelId="{48DB3685-86CB-401F-AC26-D0CDBA94B09C}" type="presParOf" srcId="{8C123F8B-8DE2-4E4F-B052-0D793C749ACD}" destId="{49DA4021-AF8D-463C-9BA5-4D9C36B55F46}" srcOrd="1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65728-BEED-48C2-8466-BF1F2EEA4710}" type="doc">
      <dgm:prSet loTypeId="urn:microsoft.com/office/officeart/2005/8/layout/chevron2" loCatId="process" qsTypeId="urn:microsoft.com/office/officeart/2005/8/quickstyle/simple4" qsCatId="simple" csTypeId="urn:microsoft.com/office/officeart/2005/8/colors/accent2_1" csCatId="accent2" phldr="1"/>
      <dgm:spPr/>
    </dgm:pt>
    <dgm:pt modelId="{92B2440A-B2CA-4043-999E-7B97BED07D86}">
      <dgm:prSet phldrT="[Текст]"/>
      <dgm:spPr>
        <a:solidFill>
          <a:srgbClr val="4A8257"/>
        </a:solidFill>
      </dgm:spPr>
      <dgm:t>
        <a:bodyPr/>
        <a:lstStyle/>
        <a:p>
          <a:endParaRPr lang="ru-RU" dirty="0"/>
        </a:p>
      </dgm:t>
    </dgm:pt>
    <dgm:pt modelId="{696E8DF3-2146-48F5-9940-19D493F34EFF}" type="parTrans" cxnId="{FB964BC0-BF16-454A-AC49-532C2C5C2323}">
      <dgm:prSet/>
      <dgm:spPr/>
      <dgm:t>
        <a:bodyPr/>
        <a:lstStyle/>
        <a:p>
          <a:endParaRPr lang="ru-RU"/>
        </a:p>
      </dgm:t>
    </dgm:pt>
    <dgm:pt modelId="{7423067B-1E5E-4C71-BACD-CD8EF5946DA1}" type="sibTrans" cxnId="{FB964BC0-BF16-454A-AC49-532C2C5C2323}">
      <dgm:prSet/>
      <dgm:spPr/>
      <dgm:t>
        <a:bodyPr/>
        <a:lstStyle/>
        <a:p>
          <a:endParaRPr lang="ru-RU"/>
        </a:p>
      </dgm:t>
    </dgm:pt>
    <dgm:pt modelId="{5A0A5DC8-BE98-446D-A03B-52661E7A6279}">
      <dgm:prSet phldrT="[Текст]"/>
      <dgm:spPr>
        <a:solidFill>
          <a:srgbClr val="4A8257"/>
        </a:solidFill>
      </dgm:spPr>
      <dgm:t>
        <a:bodyPr/>
        <a:lstStyle/>
        <a:p>
          <a:endParaRPr lang="ru-RU" dirty="0"/>
        </a:p>
      </dgm:t>
    </dgm:pt>
    <dgm:pt modelId="{358D87BC-7514-46F4-B457-27881AFEB092}" type="parTrans" cxnId="{FBF22EC2-4698-4E2E-87A7-83C28B8B2823}">
      <dgm:prSet/>
      <dgm:spPr/>
      <dgm:t>
        <a:bodyPr/>
        <a:lstStyle/>
        <a:p>
          <a:endParaRPr lang="ru-RU"/>
        </a:p>
      </dgm:t>
    </dgm:pt>
    <dgm:pt modelId="{DF1EAF2E-ABDB-40BC-B7F8-E91E5A90AA63}" type="sibTrans" cxnId="{FBF22EC2-4698-4E2E-87A7-83C28B8B2823}">
      <dgm:prSet/>
      <dgm:spPr/>
      <dgm:t>
        <a:bodyPr/>
        <a:lstStyle/>
        <a:p>
          <a:endParaRPr lang="ru-RU"/>
        </a:p>
      </dgm:t>
    </dgm:pt>
    <dgm:pt modelId="{E69EDD37-44C1-4CBE-80AE-53299000C97C}">
      <dgm:prSet/>
      <dgm:spPr>
        <a:solidFill>
          <a:srgbClr val="4A8257"/>
        </a:solidFill>
      </dgm:spPr>
      <dgm:t>
        <a:bodyPr/>
        <a:lstStyle/>
        <a:p>
          <a:endParaRPr lang="ru-RU" dirty="0"/>
        </a:p>
      </dgm:t>
    </dgm:pt>
    <dgm:pt modelId="{0847341D-A6EC-4328-992C-2E51C63C6724}" type="parTrans" cxnId="{9A41C1D0-07FE-479D-B491-D4372826487E}">
      <dgm:prSet/>
      <dgm:spPr/>
      <dgm:t>
        <a:bodyPr/>
        <a:lstStyle/>
        <a:p>
          <a:endParaRPr lang="ru-RU"/>
        </a:p>
      </dgm:t>
    </dgm:pt>
    <dgm:pt modelId="{D97FFDBC-3E5E-41B7-B7F8-9C206379874E}" type="sibTrans" cxnId="{9A41C1D0-07FE-479D-B491-D4372826487E}">
      <dgm:prSet/>
      <dgm:spPr/>
      <dgm:t>
        <a:bodyPr/>
        <a:lstStyle/>
        <a:p>
          <a:endParaRPr lang="ru-RU"/>
        </a:p>
      </dgm:t>
    </dgm:pt>
    <dgm:pt modelId="{F2698E7B-4CA9-4B77-9671-6128B2353255}">
      <dgm:prSet/>
      <dgm:spPr>
        <a:solidFill>
          <a:srgbClr val="4A8257"/>
        </a:solidFill>
      </dgm:spPr>
      <dgm:t>
        <a:bodyPr/>
        <a:lstStyle/>
        <a:p>
          <a:endParaRPr lang="ru-RU" dirty="0"/>
        </a:p>
      </dgm:t>
    </dgm:pt>
    <dgm:pt modelId="{2E3CB968-2FC4-4142-9E1E-290ACAB7EFBD}" type="parTrans" cxnId="{F80CA594-F8E3-4EEB-8FA2-F17E25E0F9FD}">
      <dgm:prSet/>
      <dgm:spPr/>
      <dgm:t>
        <a:bodyPr/>
        <a:lstStyle/>
        <a:p>
          <a:endParaRPr lang="ru-RU"/>
        </a:p>
      </dgm:t>
    </dgm:pt>
    <dgm:pt modelId="{FBAEB751-8696-442A-808E-8EE5B50BFFB8}" type="sibTrans" cxnId="{F80CA594-F8E3-4EEB-8FA2-F17E25E0F9FD}">
      <dgm:prSet/>
      <dgm:spPr/>
      <dgm:t>
        <a:bodyPr/>
        <a:lstStyle/>
        <a:p>
          <a:endParaRPr lang="ru-RU"/>
        </a:p>
      </dgm:t>
    </dgm:pt>
    <dgm:pt modelId="{C728A828-2BD8-4BC6-B36A-13AC4B58E73C}">
      <dgm:prSet/>
      <dgm:spPr>
        <a:solidFill>
          <a:srgbClr val="C1DDC8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/>
            <a:t>Проведение технологического, финансового и управленческого аудитов</a:t>
          </a:r>
          <a:endParaRPr lang="ru-RU" dirty="0"/>
        </a:p>
      </dgm:t>
    </dgm:pt>
    <dgm:pt modelId="{A67C6A2F-7946-4212-8776-8C8EECF9FEA4}" type="parTrans" cxnId="{5E62D46F-6D1F-4684-9B7E-9523EAA0199F}">
      <dgm:prSet/>
      <dgm:spPr/>
      <dgm:t>
        <a:bodyPr/>
        <a:lstStyle/>
        <a:p>
          <a:endParaRPr lang="ru-RU"/>
        </a:p>
      </dgm:t>
    </dgm:pt>
    <dgm:pt modelId="{70018D57-632C-45EF-9AE5-44E4CBA2ECFB}" type="sibTrans" cxnId="{5E62D46F-6D1F-4684-9B7E-9523EAA0199F}">
      <dgm:prSet/>
      <dgm:spPr/>
      <dgm:t>
        <a:bodyPr/>
        <a:lstStyle/>
        <a:p>
          <a:endParaRPr lang="ru-RU"/>
        </a:p>
      </dgm:t>
    </dgm:pt>
    <dgm:pt modelId="{FDBA34F2-7348-4832-A4BE-BB38FB063E90}">
      <dgm:prSet/>
      <dgm:spPr>
        <a:solidFill>
          <a:srgbClr val="C1DDC8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mtClean="0"/>
            <a:t>Проведение экспресс-оценки индекса технологической готовности к модернизации и внедрению новых технологий</a:t>
          </a:r>
          <a:endParaRPr lang="ru-RU"/>
        </a:p>
      </dgm:t>
    </dgm:pt>
    <dgm:pt modelId="{F9EA17A8-2528-4577-9279-1B88122E74B7}" type="parTrans" cxnId="{1D6C9F23-07FC-4481-AED4-4567CC9CA705}">
      <dgm:prSet/>
      <dgm:spPr/>
      <dgm:t>
        <a:bodyPr/>
        <a:lstStyle/>
        <a:p>
          <a:endParaRPr lang="ru-RU"/>
        </a:p>
      </dgm:t>
    </dgm:pt>
    <dgm:pt modelId="{D018321D-8A4B-4237-9BA9-360CF156E9EE}" type="sibTrans" cxnId="{1D6C9F23-07FC-4481-AED4-4567CC9CA705}">
      <dgm:prSet/>
      <dgm:spPr/>
      <dgm:t>
        <a:bodyPr/>
        <a:lstStyle/>
        <a:p>
          <a:endParaRPr lang="ru-RU"/>
        </a:p>
      </dgm:t>
    </dgm:pt>
    <dgm:pt modelId="{4B15B007-7552-4DED-A0CE-9444E83BF259}">
      <dgm:prSet/>
      <dgm:spPr>
        <a:solidFill>
          <a:srgbClr val="C1DDC8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mtClean="0"/>
            <a:t>Разработка программ модернизации и технического перевооружения производства</a:t>
          </a:r>
          <a:endParaRPr lang="ru-RU"/>
        </a:p>
      </dgm:t>
    </dgm:pt>
    <dgm:pt modelId="{061AFC01-1C86-4039-93FB-A1CE033F1674}" type="parTrans" cxnId="{E20B8031-6C1F-4AAD-B269-E72AA363241F}">
      <dgm:prSet/>
      <dgm:spPr/>
      <dgm:t>
        <a:bodyPr/>
        <a:lstStyle/>
        <a:p>
          <a:endParaRPr lang="ru-RU"/>
        </a:p>
      </dgm:t>
    </dgm:pt>
    <dgm:pt modelId="{D875DADB-4B8B-49FB-8C57-E016B35B7D71}" type="sibTrans" cxnId="{E20B8031-6C1F-4AAD-B269-E72AA363241F}">
      <dgm:prSet/>
      <dgm:spPr/>
      <dgm:t>
        <a:bodyPr/>
        <a:lstStyle/>
        <a:p>
          <a:endParaRPr lang="ru-RU"/>
        </a:p>
      </dgm:t>
    </dgm:pt>
    <dgm:pt modelId="{BE448FF4-CA23-4CE5-99E5-11780F1B2F49}">
      <dgm:prSet/>
      <dgm:spPr>
        <a:solidFill>
          <a:srgbClr val="C1DD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/>
            <a:t>Консультационная и экспертная поддержка в сфере технологического и проектного инжиниринга</a:t>
          </a:r>
          <a:endParaRPr lang="ru-RU" dirty="0"/>
        </a:p>
      </dgm:t>
    </dgm:pt>
    <dgm:pt modelId="{9688A4D8-6EF1-4390-812C-5A0242874DCE}" type="parTrans" cxnId="{5FD4513F-972D-43E4-BD92-F4908B76A391}">
      <dgm:prSet/>
      <dgm:spPr/>
      <dgm:t>
        <a:bodyPr/>
        <a:lstStyle/>
        <a:p>
          <a:endParaRPr lang="ru-RU"/>
        </a:p>
      </dgm:t>
    </dgm:pt>
    <dgm:pt modelId="{99D1D3D8-E816-4245-9D94-1B6918D12BEF}" type="sibTrans" cxnId="{5FD4513F-972D-43E4-BD92-F4908B76A391}">
      <dgm:prSet/>
      <dgm:spPr/>
      <dgm:t>
        <a:bodyPr/>
        <a:lstStyle/>
        <a:p>
          <a:endParaRPr lang="ru-RU"/>
        </a:p>
      </dgm:t>
    </dgm:pt>
    <dgm:pt modelId="{24B3E3DC-01CC-45E6-A93C-DDF0F75F1DB4}" type="pres">
      <dgm:prSet presAssocID="{1B765728-BEED-48C2-8466-BF1F2EEA4710}" presName="linearFlow" presStyleCnt="0">
        <dgm:presLayoutVars>
          <dgm:dir/>
          <dgm:animLvl val="lvl"/>
          <dgm:resizeHandles val="exact"/>
        </dgm:presLayoutVars>
      </dgm:prSet>
      <dgm:spPr/>
    </dgm:pt>
    <dgm:pt modelId="{5C243097-B971-4F51-8C76-7AB03E9858E3}" type="pres">
      <dgm:prSet presAssocID="{F2698E7B-4CA9-4B77-9671-6128B2353255}" presName="composite" presStyleCnt="0"/>
      <dgm:spPr/>
    </dgm:pt>
    <dgm:pt modelId="{80213D2F-123F-42FB-805B-07966A4858F0}" type="pres">
      <dgm:prSet presAssocID="{F2698E7B-4CA9-4B77-9671-6128B2353255}" presName="parentText" presStyleLbl="alignNode1" presStyleIdx="0" presStyleCnt="4" custLinFactNeighborX="0" custLinFactNeighborY="-68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2B4B9-6561-40AD-89EE-C55E2852DF2A}" type="pres">
      <dgm:prSet presAssocID="{F2698E7B-4CA9-4B77-9671-6128B235325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DA487-E769-4DFC-883B-7AFD144E076C}" type="pres">
      <dgm:prSet presAssocID="{FBAEB751-8696-442A-808E-8EE5B50BFFB8}" presName="sp" presStyleCnt="0"/>
      <dgm:spPr/>
    </dgm:pt>
    <dgm:pt modelId="{A61EC166-F3C8-48DA-9D2A-3E65FD85F1BC}" type="pres">
      <dgm:prSet presAssocID="{92B2440A-B2CA-4043-999E-7B97BED07D86}" presName="composite" presStyleCnt="0"/>
      <dgm:spPr/>
    </dgm:pt>
    <dgm:pt modelId="{B862CDCC-87D2-4749-ABE1-4F06DA0F3BB8}" type="pres">
      <dgm:prSet presAssocID="{92B2440A-B2CA-4043-999E-7B97BED07D8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741FF-1F92-4A9B-AD4B-78149610C11D}" type="pres">
      <dgm:prSet presAssocID="{92B2440A-B2CA-4043-999E-7B97BED07D8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AD44E-DB08-4B36-A992-D60ECBCA8D6A}" type="pres">
      <dgm:prSet presAssocID="{7423067B-1E5E-4C71-BACD-CD8EF5946DA1}" presName="sp" presStyleCnt="0"/>
      <dgm:spPr/>
    </dgm:pt>
    <dgm:pt modelId="{33A169F2-0BD8-4824-80FB-A16DF4F5DE42}" type="pres">
      <dgm:prSet presAssocID="{5A0A5DC8-BE98-446D-A03B-52661E7A6279}" presName="composite" presStyleCnt="0"/>
      <dgm:spPr/>
    </dgm:pt>
    <dgm:pt modelId="{86EAE8DA-9934-41B8-95EB-22B323E93087}" type="pres">
      <dgm:prSet presAssocID="{5A0A5DC8-BE98-446D-A03B-52661E7A627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C9DB2-96E6-4550-BAC4-9D9C4088F559}" type="pres">
      <dgm:prSet presAssocID="{5A0A5DC8-BE98-446D-A03B-52661E7A627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6BE51-0F3B-4381-BFF8-68A1A5519A1E}" type="pres">
      <dgm:prSet presAssocID="{DF1EAF2E-ABDB-40BC-B7F8-E91E5A90AA63}" presName="sp" presStyleCnt="0"/>
      <dgm:spPr/>
    </dgm:pt>
    <dgm:pt modelId="{34688D3A-0F40-4F60-93EE-77C9410C01E3}" type="pres">
      <dgm:prSet presAssocID="{E69EDD37-44C1-4CBE-80AE-53299000C97C}" presName="composite" presStyleCnt="0"/>
      <dgm:spPr/>
    </dgm:pt>
    <dgm:pt modelId="{591C9DE6-E949-44CA-AE3C-11CA69C41C85}" type="pres">
      <dgm:prSet presAssocID="{E69EDD37-44C1-4CBE-80AE-53299000C97C}" presName="parentText" presStyleLbl="alignNode1" presStyleIdx="3" presStyleCnt="4" custLinFactNeighborX="0" custLinFactNeighborY="5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FD36D-5D48-4ACA-8A60-2D940D8C2BA4}" type="pres">
      <dgm:prSet presAssocID="{E69EDD37-44C1-4CBE-80AE-53299000C97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8FFAC-58BE-4B05-ADD5-74BCA1B44F5F}" type="presOf" srcId="{4B15B007-7552-4DED-A0CE-9444E83BF259}" destId="{E21C9DB2-96E6-4550-BAC4-9D9C4088F559}" srcOrd="0" destOrd="0" presId="urn:microsoft.com/office/officeart/2005/8/layout/chevron2"/>
    <dgm:cxn modelId="{1D6C9F23-07FC-4481-AED4-4567CC9CA705}" srcId="{92B2440A-B2CA-4043-999E-7B97BED07D86}" destId="{FDBA34F2-7348-4832-A4BE-BB38FB063E90}" srcOrd="0" destOrd="0" parTransId="{F9EA17A8-2528-4577-9279-1B88122E74B7}" sibTransId="{D018321D-8A4B-4237-9BA9-360CF156E9EE}"/>
    <dgm:cxn modelId="{E20B8031-6C1F-4AAD-B269-E72AA363241F}" srcId="{5A0A5DC8-BE98-446D-A03B-52661E7A6279}" destId="{4B15B007-7552-4DED-A0CE-9444E83BF259}" srcOrd="0" destOrd="0" parTransId="{061AFC01-1C86-4039-93FB-A1CE033F1674}" sibTransId="{D875DADB-4B8B-49FB-8C57-E016B35B7D71}"/>
    <dgm:cxn modelId="{FBF22EC2-4698-4E2E-87A7-83C28B8B2823}" srcId="{1B765728-BEED-48C2-8466-BF1F2EEA4710}" destId="{5A0A5DC8-BE98-446D-A03B-52661E7A6279}" srcOrd="2" destOrd="0" parTransId="{358D87BC-7514-46F4-B457-27881AFEB092}" sibTransId="{DF1EAF2E-ABDB-40BC-B7F8-E91E5A90AA63}"/>
    <dgm:cxn modelId="{7729D66B-2418-46EB-8E8B-E3B9B6748926}" type="presOf" srcId="{BE448FF4-CA23-4CE5-99E5-11780F1B2F49}" destId="{4432B4B9-6561-40AD-89EE-C55E2852DF2A}" srcOrd="0" destOrd="0" presId="urn:microsoft.com/office/officeart/2005/8/layout/chevron2"/>
    <dgm:cxn modelId="{874BCFD6-EAD4-4CB4-87EE-58CA6C36C142}" type="presOf" srcId="{F2698E7B-4CA9-4B77-9671-6128B2353255}" destId="{80213D2F-123F-42FB-805B-07966A4858F0}" srcOrd="0" destOrd="0" presId="urn:microsoft.com/office/officeart/2005/8/layout/chevron2"/>
    <dgm:cxn modelId="{FB964BC0-BF16-454A-AC49-532C2C5C2323}" srcId="{1B765728-BEED-48C2-8466-BF1F2EEA4710}" destId="{92B2440A-B2CA-4043-999E-7B97BED07D86}" srcOrd="1" destOrd="0" parTransId="{696E8DF3-2146-48F5-9940-19D493F34EFF}" sibTransId="{7423067B-1E5E-4C71-BACD-CD8EF5946DA1}"/>
    <dgm:cxn modelId="{9A41C1D0-07FE-479D-B491-D4372826487E}" srcId="{1B765728-BEED-48C2-8466-BF1F2EEA4710}" destId="{E69EDD37-44C1-4CBE-80AE-53299000C97C}" srcOrd="3" destOrd="0" parTransId="{0847341D-A6EC-4328-992C-2E51C63C6724}" sibTransId="{D97FFDBC-3E5E-41B7-B7F8-9C206379874E}"/>
    <dgm:cxn modelId="{5E62D46F-6D1F-4684-9B7E-9523EAA0199F}" srcId="{E69EDD37-44C1-4CBE-80AE-53299000C97C}" destId="{C728A828-2BD8-4BC6-B36A-13AC4B58E73C}" srcOrd="0" destOrd="0" parTransId="{A67C6A2F-7946-4212-8776-8C8EECF9FEA4}" sibTransId="{70018D57-632C-45EF-9AE5-44E4CBA2ECFB}"/>
    <dgm:cxn modelId="{3691318E-7F28-4376-BD2F-A12BDEB029BE}" type="presOf" srcId="{C728A828-2BD8-4BC6-B36A-13AC4B58E73C}" destId="{533FD36D-5D48-4ACA-8A60-2D940D8C2BA4}" srcOrd="0" destOrd="0" presId="urn:microsoft.com/office/officeart/2005/8/layout/chevron2"/>
    <dgm:cxn modelId="{764FB394-E598-44BF-910A-97ABD4EDB6BE}" type="presOf" srcId="{E69EDD37-44C1-4CBE-80AE-53299000C97C}" destId="{591C9DE6-E949-44CA-AE3C-11CA69C41C85}" srcOrd="0" destOrd="0" presId="urn:microsoft.com/office/officeart/2005/8/layout/chevron2"/>
    <dgm:cxn modelId="{D9605078-77CD-4398-BC58-06B702127DFB}" type="presOf" srcId="{FDBA34F2-7348-4832-A4BE-BB38FB063E90}" destId="{E9C741FF-1F92-4A9B-AD4B-78149610C11D}" srcOrd="0" destOrd="0" presId="urn:microsoft.com/office/officeart/2005/8/layout/chevron2"/>
    <dgm:cxn modelId="{903284A9-CF00-4053-A593-C4A2B3CE315B}" type="presOf" srcId="{5A0A5DC8-BE98-446D-A03B-52661E7A6279}" destId="{86EAE8DA-9934-41B8-95EB-22B323E93087}" srcOrd="0" destOrd="0" presId="urn:microsoft.com/office/officeart/2005/8/layout/chevron2"/>
    <dgm:cxn modelId="{F80CA594-F8E3-4EEB-8FA2-F17E25E0F9FD}" srcId="{1B765728-BEED-48C2-8466-BF1F2EEA4710}" destId="{F2698E7B-4CA9-4B77-9671-6128B2353255}" srcOrd="0" destOrd="0" parTransId="{2E3CB968-2FC4-4142-9E1E-290ACAB7EFBD}" sibTransId="{FBAEB751-8696-442A-808E-8EE5B50BFFB8}"/>
    <dgm:cxn modelId="{5FD4513F-972D-43E4-BD92-F4908B76A391}" srcId="{F2698E7B-4CA9-4B77-9671-6128B2353255}" destId="{BE448FF4-CA23-4CE5-99E5-11780F1B2F49}" srcOrd="0" destOrd="0" parTransId="{9688A4D8-6EF1-4390-812C-5A0242874DCE}" sibTransId="{99D1D3D8-E816-4245-9D94-1B6918D12BEF}"/>
    <dgm:cxn modelId="{7AE16CF4-B13B-4EE8-B631-2A96F84977B4}" type="presOf" srcId="{1B765728-BEED-48C2-8466-BF1F2EEA4710}" destId="{24B3E3DC-01CC-45E6-A93C-DDF0F75F1DB4}" srcOrd="0" destOrd="0" presId="urn:microsoft.com/office/officeart/2005/8/layout/chevron2"/>
    <dgm:cxn modelId="{DD85E132-7147-42C7-A9F9-FAFF534F47CE}" type="presOf" srcId="{92B2440A-B2CA-4043-999E-7B97BED07D86}" destId="{B862CDCC-87D2-4749-ABE1-4F06DA0F3BB8}" srcOrd="0" destOrd="0" presId="urn:microsoft.com/office/officeart/2005/8/layout/chevron2"/>
    <dgm:cxn modelId="{2D9B59D6-F584-4F96-BE61-0E8CC2DFEBDD}" type="presParOf" srcId="{24B3E3DC-01CC-45E6-A93C-DDF0F75F1DB4}" destId="{5C243097-B971-4F51-8C76-7AB03E9858E3}" srcOrd="0" destOrd="0" presId="urn:microsoft.com/office/officeart/2005/8/layout/chevron2"/>
    <dgm:cxn modelId="{76986A79-1BB2-4396-9384-1A3F3357B90B}" type="presParOf" srcId="{5C243097-B971-4F51-8C76-7AB03E9858E3}" destId="{80213D2F-123F-42FB-805B-07966A4858F0}" srcOrd="0" destOrd="0" presId="urn:microsoft.com/office/officeart/2005/8/layout/chevron2"/>
    <dgm:cxn modelId="{AAE9FDA1-5A35-4CEA-9B52-4F9AA8B4ABFB}" type="presParOf" srcId="{5C243097-B971-4F51-8C76-7AB03E9858E3}" destId="{4432B4B9-6561-40AD-89EE-C55E2852DF2A}" srcOrd="1" destOrd="0" presId="urn:microsoft.com/office/officeart/2005/8/layout/chevron2"/>
    <dgm:cxn modelId="{7268DC78-AE86-417F-BB37-FA941E77092A}" type="presParOf" srcId="{24B3E3DC-01CC-45E6-A93C-DDF0F75F1DB4}" destId="{526DA487-E769-4DFC-883B-7AFD144E076C}" srcOrd="1" destOrd="0" presId="urn:microsoft.com/office/officeart/2005/8/layout/chevron2"/>
    <dgm:cxn modelId="{BB9F7A51-0694-4B40-8314-F1545207DBF0}" type="presParOf" srcId="{24B3E3DC-01CC-45E6-A93C-DDF0F75F1DB4}" destId="{A61EC166-F3C8-48DA-9D2A-3E65FD85F1BC}" srcOrd="2" destOrd="0" presId="urn:microsoft.com/office/officeart/2005/8/layout/chevron2"/>
    <dgm:cxn modelId="{AAD5EEAC-185B-4AD6-A800-8C9082B5A491}" type="presParOf" srcId="{A61EC166-F3C8-48DA-9D2A-3E65FD85F1BC}" destId="{B862CDCC-87D2-4749-ABE1-4F06DA0F3BB8}" srcOrd="0" destOrd="0" presId="urn:microsoft.com/office/officeart/2005/8/layout/chevron2"/>
    <dgm:cxn modelId="{2548838D-0E31-4144-9EFC-0C65326348FA}" type="presParOf" srcId="{A61EC166-F3C8-48DA-9D2A-3E65FD85F1BC}" destId="{E9C741FF-1F92-4A9B-AD4B-78149610C11D}" srcOrd="1" destOrd="0" presId="urn:microsoft.com/office/officeart/2005/8/layout/chevron2"/>
    <dgm:cxn modelId="{0764B2C4-6196-4B68-BBB9-431513267D7E}" type="presParOf" srcId="{24B3E3DC-01CC-45E6-A93C-DDF0F75F1DB4}" destId="{5BCAD44E-DB08-4B36-A992-D60ECBCA8D6A}" srcOrd="3" destOrd="0" presId="urn:microsoft.com/office/officeart/2005/8/layout/chevron2"/>
    <dgm:cxn modelId="{052D4DC2-82A7-443C-B679-68975E38C298}" type="presParOf" srcId="{24B3E3DC-01CC-45E6-A93C-DDF0F75F1DB4}" destId="{33A169F2-0BD8-4824-80FB-A16DF4F5DE42}" srcOrd="4" destOrd="0" presId="urn:microsoft.com/office/officeart/2005/8/layout/chevron2"/>
    <dgm:cxn modelId="{9F12A707-5865-4D6B-AA3E-BFCC7F52822E}" type="presParOf" srcId="{33A169F2-0BD8-4824-80FB-A16DF4F5DE42}" destId="{86EAE8DA-9934-41B8-95EB-22B323E93087}" srcOrd="0" destOrd="0" presId="urn:microsoft.com/office/officeart/2005/8/layout/chevron2"/>
    <dgm:cxn modelId="{189C662F-B811-46ED-972E-D12F86EC2C63}" type="presParOf" srcId="{33A169F2-0BD8-4824-80FB-A16DF4F5DE42}" destId="{E21C9DB2-96E6-4550-BAC4-9D9C4088F559}" srcOrd="1" destOrd="0" presId="urn:microsoft.com/office/officeart/2005/8/layout/chevron2"/>
    <dgm:cxn modelId="{4B2DDB2A-7385-43BE-AADB-9C6F6DF5508C}" type="presParOf" srcId="{24B3E3DC-01CC-45E6-A93C-DDF0F75F1DB4}" destId="{5BF6BE51-0F3B-4381-BFF8-68A1A5519A1E}" srcOrd="5" destOrd="0" presId="urn:microsoft.com/office/officeart/2005/8/layout/chevron2"/>
    <dgm:cxn modelId="{315CBE7F-5E13-4EF6-85FA-551B41A66029}" type="presParOf" srcId="{24B3E3DC-01CC-45E6-A93C-DDF0F75F1DB4}" destId="{34688D3A-0F40-4F60-93EE-77C9410C01E3}" srcOrd="6" destOrd="0" presId="urn:microsoft.com/office/officeart/2005/8/layout/chevron2"/>
    <dgm:cxn modelId="{E7EB593F-B676-489F-86E4-FE7FC61D1A7E}" type="presParOf" srcId="{34688D3A-0F40-4F60-93EE-77C9410C01E3}" destId="{591C9DE6-E949-44CA-AE3C-11CA69C41C85}" srcOrd="0" destOrd="0" presId="urn:microsoft.com/office/officeart/2005/8/layout/chevron2"/>
    <dgm:cxn modelId="{A62F1A2E-C6B1-4984-8508-251A02F49EE1}" type="presParOf" srcId="{34688D3A-0F40-4F60-93EE-77C9410C01E3}" destId="{533FD36D-5D48-4ACA-8A60-2D940D8C2B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63E68D-0B7D-40CD-A85B-7981DB828790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670D194-19B2-485C-85C7-7ED8789EA20A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Компания обращается в ЕИКЦ</a:t>
          </a:r>
          <a:endParaRPr lang="ru-RU" b="1" dirty="0"/>
        </a:p>
      </dgm:t>
    </dgm:pt>
    <dgm:pt modelId="{1640F503-4B9C-416B-B609-65B5EC14D624}" type="parTrans" cxnId="{D4B10CF3-2904-4627-B2D7-DE706BACF357}">
      <dgm:prSet/>
      <dgm:spPr/>
      <dgm:t>
        <a:bodyPr/>
        <a:lstStyle/>
        <a:p>
          <a:endParaRPr lang="ru-RU"/>
        </a:p>
      </dgm:t>
    </dgm:pt>
    <dgm:pt modelId="{26651494-0697-4DD9-8798-DFF0FC8372DC}" type="sibTrans" cxnId="{D4B10CF3-2904-4627-B2D7-DE706BACF357}">
      <dgm:prSet/>
      <dgm:spPr/>
      <dgm:t>
        <a:bodyPr/>
        <a:lstStyle/>
        <a:p>
          <a:endParaRPr lang="ru-RU"/>
        </a:p>
      </dgm:t>
    </dgm:pt>
    <dgm:pt modelId="{8927A59B-9B31-4547-898A-B5FA9B5A18D8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Специалисты компании заполняют стандартный профиль</a:t>
          </a:r>
          <a:endParaRPr lang="ru-RU" b="1" dirty="0"/>
        </a:p>
      </dgm:t>
    </dgm:pt>
    <dgm:pt modelId="{EDB8357A-E05A-4BF6-8E3F-100DF175B462}" type="parTrans" cxnId="{DF0B3446-5D78-4FC5-B5A3-6F6580C17526}">
      <dgm:prSet/>
      <dgm:spPr/>
      <dgm:t>
        <a:bodyPr/>
        <a:lstStyle/>
        <a:p>
          <a:endParaRPr lang="ru-RU"/>
        </a:p>
      </dgm:t>
    </dgm:pt>
    <dgm:pt modelId="{ABF26C1A-C259-4BC6-BF21-014BE9039C50}" type="sibTrans" cxnId="{DF0B3446-5D78-4FC5-B5A3-6F6580C17526}">
      <dgm:prSet/>
      <dgm:spPr/>
      <dgm:t>
        <a:bodyPr/>
        <a:lstStyle/>
        <a:p>
          <a:endParaRPr lang="ru-RU"/>
        </a:p>
      </dgm:t>
    </dgm:pt>
    <dgm:pt modelId="{E9358445-37CC-4348-AAD4-BDB88D0A075A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Профиль размещают в региональной базе данных</a:t>
          </a:r>
          <a:endParaRPr lang="ru-RU" b="1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4F1EF0E-DDFE-4548-8F8C-31A567097206}" type="parTrans" cxnId="{C1A4256C-053D-4A3F-9BAE-33CA5C2B92BA}">
      <dgm:prSet/>
      <dgm:spPr/>
      <dgm:t>
        <a:bodyPr/>
        <a:lstStyle/>
        <a:p>
          <a:endParaRPr lang="ru-RU"/>
        </a:p>
      </dgm:t>
    </dgm:pt>
    <dgm:pt modelId="{45E8EBC8-9ED9-4A56-8878-925C0129D0EC}" type="sibTrans" cxnId="{C1A4256C-053D-4A3F-9BAE-33CA5C2B92BA}">
      <dgm:prSet/>
      <dgm:spPr/>
      <dgm:t>
        <a:bodyPr/>
        <a:lstStyle/>
        <a:p>
          <a:endParaRPr lang="ru-RU"/>
        </a:p>
      </dgm:t>
    </dgm:pt>
    <dgm:pt modelId="{F7B0C5C3-2A8D-4DCB-817E-1597EF82580E}">
      <dgm:prSet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Профиль доступен для ЕИКЦ других регионов и ЕС</a:t>
          </a:r>
        </a:p>
      </dgm:t>
    </dgm:pt>
    <dgm:pt modelId="{108AB556-3948-4AB5-A4C3-F3466A9BA895}" type="parTrans" cxnId="{7BA67886-C6E4-4574-BDF1-DAB846DC40FB}">
      <dgm:prSet/>
      <dgm:spPr/>
      <dgm:t>
        <a:bodyPr/>
        <a:lstStyle/>
        <a:p>
          <a:endParaRPr lang="ru-RU"/>
        </a:p>
      </dgm:t>
    </dgm:pt>
    <dgm:pt modelId="{BD50DE66-E749-4077-B4DC-CADD9211B6E3}" type="sibTrans" cxnId="{7BA67886-C6E4-4574-BDF1-DAB846DC40FB}">
      <dgm:prSet/>
      <dgm:spPr/>
      <dgm:t>
        <a:bodyPr/>
        <a:lstStyle/>
        <a:p>
          <a:endParaRPr lang="ru-RU"/>
        </a:p>
      </dgm:t>
    </dgm:pt>
    <dgm:pt modelId="{D9BDD3F4-8A4C-4053-9A7D-BDFF902A2DAF}" type="pres">
      <dgm:prSet presAssocID="{8963E68D-0B7D-40CD-A85B-7981DB82879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B67A4C-5379-495B-8830-63D749ADA9CF}" type="pres">
      <dgm:prSet presAssocID="{8963E68D-0B7D-40CD-A85B-7981DB828790}" presName="arrow" presStyleLbl="bgShp" presStyleIdx="0" presStyleCnt="1" custLinFactNeighborX="-1195" custLinFactNeighborY="-5969"/>
      <dgm:spPr>
        <a:solidFill>
          <a:srgbClr val="D8EEC0"/>
        </a:solidFill>
      </dgm:spPr>
      <dgm:t>
        <a:bodyPr/>
        <a:lstStyle/>
        <a:p>
          <a:endParaRPr lang="ru-RU"/>
        </a:p>
      </dgm:t>
    </dgm:pt>
    <dgm:pt modelId="{C3774C8A-AC78-4359-9D2B-F55A37D671DB}" type="pres">
      <dgm:prSet presAssocID="{8963E68D-0B7D-40CD-A85B-7981DB828790}" presName="arrowDiagram4" presStyleCnt="0"/>
      <dgm:spPr/>
      <dgm:t>
        <a:bodyPr/>
        <a:lstStyle/>
        <a:p>
          <a:endParaRPr lang="ru-RU"/>
        </a:p>
      </dgm:t>
    </dgm:pt>
    <dgm:pt modelId="{0E24DA85-876A-40E6-BD88-63BA91024887}" type="pres">
      <dgm:prSet presAssocID="{9670D194-19B2-485C-85C7-7ED8789EA20A}" presName="bullet4a" presStyleLbl="node1" presStyleIdx="0" presStyleCnt="4" custScaleX="650813" custScaleY="653960" custLinFactX="-52854" custLinFactY="-52854" custLinFactNeighborX="-10000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960048-C9A8-4865-971E-0C7FEC6CE922}" type="pres">
      <dgm:prSet presAssocID="{9670D194-19B2-485C-85C7-7ED8789EA20A}" presName="textBox4a" presStyleLbl="revTx" presStyleIdx="0" presStyleCnt="4" custScaleY="66743" custLinFactNeighborX="4204" custLinFactNeighborY="-12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F0D91-6E6B-4D67-91ED-FCA4BADC6927}" type="pres">
      <dgm:prSet presAssocID="{8927A59B-9B31-4547-898A-B5FA9B5A18D8}" presName="bullet4b" presStyleLbl="node1" presStyleIdx="1" presStyleCnt="4" custAng="18256430" custScaleX="291711" custScaleY="570563" custLinFactNeighborX="-91647" custLinFactNeighborY="-626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580A7A-E0A6-45F1-9A37-0D67F749E504}" type="pres">
      <dgm:prSet presAssocID="{8927A59B-9B31-4547-898A-B5FA9B5A18D8}" presName="textBox4b" presStyleLbl="revTx" presStyleIdx="1" presStyleCnt="4" custScaleY="49857" custLinFactNeighborX="11281" custLinFactNeighborY="-19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C1FED-7295-44A7-AE0E-3C163CEE8E22}" type="pres">
      <dgm:prSet presAssocID="{E9358445-37CC-4348-AAD4-BDB88D0A075A}" presName="bullet4c" presStyleLbl="node1" presStyleIdx="2" presStyleCnt="4" custScaleX="364376" custScaleY="360451" custLinFactNeighborX="-99044" custLinFactNeighborY="-8844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D91B3-E616-4CD4-8003-D69A9C4FDB36}" type="pres">
      <dgm:prSet presAssocID="{E9358445-37CC-4348-AAD4-BDB88D0A075A}" presName="textBox4c" presStyleLbl="revTx" presStyleIdx="2" presStyleCnt="4" custScaleY="32580" custLinFactNeighborX="9823" custLinFactNeighborY="-25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8F409-414F-46EC-9763-16E0346DF9CB}" type="pres">
      <dgm:prSet presAssocID="{F7B0C5C3-2A8D-4DCB-817E-1597EF82580E}" presName="bullet4d" presStyleLbl="node1" presStyleIdx="3" presStyleCnt="4" custScaleX="207734" custScaleY="259827" custLinFactNeighborX="-33011" custLinFactNeighborY="-6602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7CFBE0-5B58-4307-9820-E71B114BC724}" type="pres">
      <dgm:prSet presAssocID="{F7B0C5C3-2A8D-4DCB-817E-1597EF82580E}" presName="textBox4d" presStyleLbl="revTx" presStyleIdx="3" presStyleCnt="4" custScaleY="36659" custLinFactNeighborX="9526" custLinFactNeighborY="-2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DDB51-BC9B-4629-A03F-A35155901DE7}" type="presOf" srcId="{8927A59B-9B31-4547-898A-B5FA9B5A18D8}" destId="{C0580A7A-E0A6-45F1-9A37-0D67F749E504}" srcOrd="0" destOrd="0" presId="urn:microsoft.com/office/officeart/2005/8/layout/arrow2"/>
    <dgm:cxn modelId="{D4B10CF3-2904-4627-B2D7-DE706BACF357}" srcId="{8963E68D-0B7D-40CD-A85B-7981DB828790}" destId="{9670D194-19B2-485C-85C7-7ED8789EA20A}" srcOrd="0" destOrd="0" parTransId="{1640F503-4B9C-416B-B609-65B5EC14D624}" sibTransId="{26651494-0697-4DD9-8798-DFF0FC8372DC}"/>
    <dgm:cxn modelId="{3F99770A-CE75-4453-AD1E-5C4C03E9BBC7}" type="presOf" srcId="{8963E68D-0B7D-40CD-A85B-7981DB828790}" destId="{D9BDD3F4-8A4C-4053-9A7D-BDFF902A2DAF}" srcOrd="0" destOrd="0" presId="urn:microsoft.com/office/officeart/2005/8/layout/arrow2"/>
    <dgm:cxn modelId="{8368ED7F-ED83-4A28-AAB9-2390372702F0}" type="presOf" srcId="{9670D194-19B2-485C-85C7-7ED8789EA20A}" destId="{F2960048-C9A8-4865-971E-0C7FEC6CE922}" srcOrd="0" destOrd="0" presId="urn:microsoft.com/office/officeart/2005/8/layout/arrow2"/>
    <dgm:cxn modelId="{8E422438-116D-4282-BBA8-AB9B83146CB6}" type="presOf" srcId="{E9358445-37CC-4348-AAD4-BDB88D0A075A}" destId="{96ED91B3-E616-4CD4-8003-D69A9C4FDB36}" srcOrd="0" destOrd="0" presId="urn:microsoft.com/office/officeart/2005/8/layout/arrow2"/>
    <dgm:cxn modelId="{DF0B3446-5D78-4FC5-B5A3-6F6580C17526}" srcId="{8963E68D-0B7D-40CD-A85B-7981DB828790}" destId="{8927A59B-9B31-4547-898A-B5FA9B5A18D8}" srcOrd="1" destOrd="0" parTransId="{EDB8357A-E05A-4BF6-8E3F-100DF175B462}" sibTransId="{ABF26C1A-C259-4BC6-BF21-014BE9039C50}"/>
    <dgm:cxn modelId="{C1A4256C-053D-4A3F-9BAE-33CA5C2B92BA}" srcId="{8963E68D-0B7D-40CD-A85B-7981DB828790}" destId="{E9358445-37CC-4348-AAD4-BDB88D0A075A}" srcOrd="2" destOrd="0" parTransId="{04F1EF0E-DDFE-4548-8F8C-31A567097206}" sibTransId="{45E8EBC8-9ED9-4A56-8878-925C0129D0EC}"/>
    <dgm:cxn modelId="{6A4AC44F-461D-40E4-8340-03E935E07269}" type="presOf" srcId="{F7B0C5C3-2A8D-4DCB-817E-1597EF82580E}" destId="{627CFBE0-5B58-4307-9820-E71B114BC724}" srcOrd="0" destOrd="0" presId="urn:microsoft.com/office/officeart/2005/8/layout/arrow2"/>
    <dgm:cxn modelId="{7BA67886-C6E4-4574-BDF1-DAB846DC40FB}" srcId="{8963E68D-0B7D-40CD-A85B-7981DB828790}" destId="{F7B0C5C3-2A8D-4DCB-817E-1597EF82580E}" srcOrd="3" destOrd="0" parTransId="{108AB556-3948-4AB5-A4C3-F3466A9BA895}" sibTransId="{BD50DE66-E749-4077-B4DC-CADD9211B6E3}"/>
    <dgm:cxn modelId="{E864213A-1B8F-42CE-8A60-30FB127F8780}" type="presParOf" srcId="{D9BDD3F4-8A4C-4053-9A7D-BDFF902A2DAF}" destId="{CFB67A4C-5379-495B-8830-63D749ADA9CF}" srcOrd="0" destOrd="0" presId="urn:microsoft.com/office/officeart/2005/8/layout/arrow2"/>
    <dgm:cxn modelId="{754DF55F-E565-41CD-BD12-827FB9ADCD5C}" type="presParOf" srcId="{D9BDD3F4-8A4C-4053-9A7D-BDFF902A2DAF}" destId="{C3774C8A-AC78-4359-9D2B-F55A37D671DB}" srcOrd="1" destOrd="0" presId="urn:microsoft.com/office/officeart/2005/8/layout/arrow2"/>
    <dgm:cxn modelId="{A100FB6F-1C6C-46E6-A6EB-F3055DEB6673}" type="presParOf" srcId="{C3774C8A-AC78-4359-9D2B-F55A37D671DB}" destId="{0E24DA85-876A-40E6-BD88-63BA91024887}" srcOrd="0" destOrd="0" presId="urn:microsoft.com/office/officeart/2005/8/layout/arrow2"/>
    <dgm:cxn modelId="{32FD3576-00B0-4FFC-8616-0FD385231EEB}" type="presParOf" srcId="{C3774C8A-AC78-4359-9D2B-F55A37D671DB}" destId="{F2960048-C9A8-4865-971E-0C7FEC6CE922}" srcOrd="1" destOrd="0" presId="urn:microsoft.com/office/officeart/2005/8/layout/arrow2"/>
    <dgm:cxn modelId="{E14B9B74-3381-4104-98E9-024E9136708E}" type="presParOf" srcId="{C3774C8A-AC78-4359-9D2B-F55A37D671DB}" destId="{9DCF0D91-6E6B-4D67-91ED-FCA4BADC6927}" srcOrd="2" destOrd="0" presId="urn:microsoft.com/office/officeart/2005/8/layout/arrow2"/>
    <dgm:cxn modelId="{D5B543A5-AC2E-4F75-A1A6-60C62BD0BD64}" type="presParOf" srcId="{C3774C8A-AC78-4359-9D2B-F55A37D671DB}" destId="{C0580A7A-E0A6-45F1-9A37-0D67F749E504}" srcOrd="3" destOrd="0" presId="urn:microsoft.com/office/officeart/2005/8/layout/arrow2"/>
    <dgm:cxn modelId="{EEC62858-DA1F-415A-B8C4-35FBA2BF263C}" type="presParOf" srcId="{C3774C8A-AC78-4359-9D2B-F55A37D671DB}" destId="{78BC1FED-7295-44A7-AE0E-3C163CEE8E22}" srcOrd="4" destOrd="0" presId="urn:microsoft.com/office/officeart/2005/8/layout/arrow2"/>
    <dgm:cxn modelId="{8A03BA51-2BE4-45D6-9ABE-807C5267E29F}" type="presParOf" srcId="{C3774C8A-AC78-4359-9D2B-F55A37D671DB}" destId="{96ED91B3-E616-4CD4-8003-D69A9C4FDB36}" srcOrd="5" destOrd="0" presId="urn:microsoft.com/office/officeart/2005/8/layout/arrow2"/>
    <dgm:cxn modelId="{3A8172D5-808F-4450-B9C9-D4416B2BCDE3}" type="presParOf" srcId="{C3774C8A-AC78-4359-9D2B-F55A37D671DB}" destId="{D1F8F409-414F-46EC-9763-16E0346DF9CB}" srcOrd="6" destOrd="0" presId="urn:microsoft.com/office/officeart/2005/8/layout/arrow2"/>
    <dgm:cxn modelId="{F0994D75-CB81-4F19-9B00-F874FE868E4A}" type="presParOf" srcId="{C3774C8A-AC78-4359-9D2B-F55A37D671DB}" destId="{627CFBE0-5B58-4307-9820-E71B114BC72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83D05-C72A-46DA-A42F-951898A2AC57}">
      <dsp:nvSpPr>
        <dsp:cNvPr id="0" name=""/>
        <dsp:cNvSpPr/>
      </dsp:nvSpPr>
      <dsp:spPr>
        <a:xfrm>
          <a:off x="0" y="0"/>
          <a:ext cx="7389860" cy="879937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B8DB0-84AF-43AC-8F29-E70D3A945845}">
      <dsp:nvSpPr>
        <dsp:cNvPr id="0" name=""/>
        <dsp:cNvSpPr/>
      </dsp:nvSpPr>
      <dsp:spPr>
        <a:xfrm>
          <a:off x="598682" y="39945"/>
          <a:ext cx="1081718" cy="7237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7C932-F1E8-4B87-812B-0DE04A489017}">
      <dsp:nvSpPr>
        <dsp:cNvPr id="0" name=""/>
        <dsp:cNvSpPr/>
      </dsp:nvSpPr>
      <dsp:spPr>
        <a:xfrm rot="10800000">
          <a:off x="253738" y="833548"/>
          <a:ext cx="1840575" cy="4502061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малого и среднего предпринимательства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«ОПОРА РОССИИ» и НП «ОПОРА»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</a:t>
          </a:r>
          <a:r>
            <a:rPr lang="ru-RU" sz="1100" kern="1200" dirty="0" smtClean="0"/>
            <a:t>создана 18 сентября 2002г.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- 81 региональное  отделение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в состав НП  «ОПОРА» входит </a:t>
          </a:r>
          <a:r>
            <a:rPr lang="en-US" sz="1100" kern="1200" dirty="0" smtClean="0"/>
            <a:t>115 </a:t>
          </a:r>
          <a:r>
            <a:rPr lang="ru-RU" sz="1100" kern="1200" dirty="0" smtClean="0"/>
            <a:t>отраслевых союзов, ассоциаций и гильдий;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более 400 000 представителей МСП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kern="1200" dirty="0"/>
        </a:p>
      </dsp:txBody>
      <dsp:txXfrm rot="10800000">
        <a:off x="343586" y="923396"/>
        <a:ext cx="1660879" cy="4322365"/>
      </dsp:txXfrm>
    </dsp:sp>
    <dsp:sp modelId="{281F5A40-C78E-42DF-8DCC-5828EE492937}">
      <dsp:nvSpPr>
        <dsp:cNvPr id="0" name=""/>
        <dsp:cNvSpPr/>
      </dsp:nvSpPr>
      <dsp:spPr>
        <a:xfrm>
          <a:off x="2386986" y="70198"/>
          <a:ext cx="1235111" cy="7583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7B15-D417-4BD9-9312-E605E19BF285}">
      <dsp:nvSpPr>
        <dsp:cNvPr id="0" name=""/>
        <dsp:cNvSpPr/>
      </dsp:nvSpPr>
      <dsp:spPr>
        <a:xfrm rot="10800000">
          <a:off x="2189256" y="850622"/>
          <a:ext cx="1629023" cy="4502061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Торгово-промышленная палата Российской Федерации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50" kern="1200" dirty="0" smtClean="0"/>
            <a:t>-</a:t>
          </a:r>
          <a:r>
            <a:rPr lang="ru-RU" sz="1100" kern="1200" dirty="0" smtClean="0"/>
            <a:t>в июле 1993 г. принят закон «О торгово-промышленных палатах  в РФ»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- 174  территориальных  ТПП </a:t>
          </a: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более 200 союзов, ассоциаций </a:t>
          </a: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около 50 тысяч предприятий и организаций </a:t>
          </a:r>
        </a:p>
      </dsp:txBody>
      <dsp:txXfrm rot="10800000">
        <a:off x="2268777" y="930143"/>
        <a:ext cx="1469981" cy="4343019"/>
      </dsp:txXfrm>
    </dsp:sp>
    <dsp:sp modelId="{889616B8-0875-4D56-85FA-F1786E4D8479}">
      <dsp:nvSpPr>
        <dsp:cNvPr id="0" name=""/>
        <dsp:cNvSpPr/>
      </dsp:nvSpPr>
      <dsp:spPr>
        <a:xfrm>
          <a:off x="4086396" y="34736"/>
          <a:ext cx="1272662" cy="774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16D29-9616-4862-8E79-C12BFE7A2440}">
      <dsp:nvSpPr>
        <dsp:cNvPr id="0" name=""/>
        <dsp:cNvSpPr/>
      </dsp:nvSpPr>
      <dsp:spPr>
        <a:xfrm rot="10800000">
          <a:off x="3890125" y="845183"/>
          <a:ext cx="1629023" cy="4502061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 союз             промышленников и </a:t>
          </a:r>
          <a:r>
            <a:rPr lang="ru-RU" sz="13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предпринимателей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/>
            </a:rPr>
            <a:t>- </a:t>
          </a:r>
          <a:r>
            <a:rPr lang="ru-RU" sz="1100" kern="1200" dirty="0" smtClean="0">
              <a:effectLst/>
            </a:rPr>
            <a:t>основан в 1990 г.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/>
            </a:rPr>
            <a:t> - более 100 отраслевых и региональных объединений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/>
            </a:rPr>
            <a:t>- свыше 320 тыс. представителей промышленных, научных, финансовых и коммерческих организаций</a:t>
          </a:r>
          <a:endParaRPr lang="ru-RU" sz="1100" kern="1200" dirty="0">
            <a:effectLst/>
          </a:endParaRPr>
        </a:p>
      </dsp:txBody>
      <dsp:txXfrm rot="10800000">
        <a:off x="3969646" y="924704"/>
        <a:ext cx="1469981" cy="4343019"/>
      </dsp:txXfrm>
    </dsp:sp>
    <dsp:sp modelId="{0673D50D-D662-4A65-B882-900012B03886}">
      <dsp:nvSpPr>
        <dsp:cNvPr id="0" name=""/>
        <dsp:cNvSpPr/>
      </dsp:nvSpPr>
      <dsp:spPr>
        <a:xfrm>
          <a:off x="5900060" y="31909"/>
          <a:ext cx="1067835" cy="774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EB531-E3D7-40CA-834A-4C59B3BB8407}">
      <dsp:nvSpPr>
        <dsp:cNvPr id="0" name=""/>
        <dsp:cNvSpPr/>
      </dsp:nvSpPr>
      <dsp:spPr>
        <a:xfrm rot="10800000">
          <a:off x="5593430" y="826277"/>
          <a:ext cx="1629023" cy="4502061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«Деловая Россия»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/>
            </a:rPr>
            <a:t>- создана в 2001 году</a:t>
          </a:r>
        </a:p>
        <a:p>
          <a:pPr lvl="0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/>
            </a:rPr>
            <a:t>-72 региональных отделения;</a:t>
          </a:r>
        </a:p>
        <a:p>
          <a:pPr lvl="0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/>
            </a:rPr>
            <a:t>- 38 отраслевых отделений </a:t>
          </a:r>
        </a:p>
      </dsp:txBody>
      <dsp:txXfrm rot="10800000">
        <a:off x="5672951" y="905798"/>
        <a:ext cx="1469981" cy="4343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54FF2-978C-4607-8B9E-1C3E8AF27D92}">
      <dsp:nvSpPr>
        <dsp:cNvPr id="0" name=""/>
        <dsp:cNvSpPr/>
      </dsp:nvSpPr>
      <dsp:spPr>
        <a:xfrm>
          <a:off x="0" y="4098"/>
          <a:ext cx="6238467" cy="966156"/>
        </a:xfrm>
        <a:prstGeom prst="roundRect">
          <a:avLst>
            <a:gd name="adj" fmla="val 10000"/>
          </a:avLst>
        </a:prstGeom>
        <a:solidFill>
          <a:srgbClr val="4A8257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Для субъектов малого предпринимательства,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размещенных  в </a:t>
          </a:r>
          <a:r>
            <a:rPr lang="ru-RU" sz="1300" b="1" kern="1200" dirty="0" err="1" smtClean="0">
              <a:solidFill>
                <a:schemeClr val="bg1"/>
              </a:solidFill>
              <a:latin typeface="+mn-lt"/>
              <a:cs typeface="Arial" pitchFamily="34" charset="0"/>
            </a:rPr>
            <a:t>бизнес-инкубаторе</a:t>
          </a:r>
          <a:r>
            <a:rPr lang="ru-RU" sz="13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предоставляются услуги:</a:t>
          </a:r>
          <a:endParaRPr lang="ru-RU" sz="13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28298" y="32396"/>
        <a:ext cx="6181871" cy="909560"/>
      </dsp:txXfrm>
    </dsp:sp>
    <dsp:sp modelId="{743AB00A-7DA1-46B1-A099-A06954512BAA}">
      <dsp:nvSpPr>
        <dsp:cNvPr id="0" name=""/>
        <dsp:cNvSpPr/>
      </dsp:nvSpPr>
      <dsp:spPr>
        <a:xfrm>
          <a:off x="623846" y="970255"/>
          <a:ext cx="810903" cy="491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031"/>
              </a:lnTo>
              <a:lnTo>
                <a:pt x="810903" y="4910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EA711-EF13-4C0F-A753-EE85A22F343E}">
      <dsp:nvSpPr>
        <dsp:cNvPr id="0" name=""/>
        <dsp:cNvSpPr/>
      </dsp:nvSpPr>
      <dsp:spPr>
        <a:xfrm>
          <a:off x="1434750" y="1084325"/>
          <a:ext cx="4903152" cy="753924"/>
        </a:xfrm>
        <a:prstGeom prst="roundRect">
          <a:avLst>
            <a:gd name="adj" fmla="val 10000"/>
          </a:avLst>
        </a:prstGeom>
        <a:solidFill>
          <a:srgbClr val="C1DDC8">
            <a:alpha val="90000"/>
          </a:srgbClr>
        </a:soli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Arial" pitchFamily="34" charset="0"/>
            </a:rPr>
            <a:t>аренда на льготных условиях офисных помещений, оснащенных мебелью, компьютерами, оргтехникой, факсами</a:t>
          </a:r>
          <a:endParaRPr lang="ru-RU" sz="1300" b="1" kern="1200" dirty="0">
            <a:latin typeface="+mn-lt"/>
            <a:cs typeface="Arial" pitchFamily="34" charset="0"/>
          </a:endParaRPr>
        </a:p>
      </dsp:txBody>
      <dsp:txXfrm>
        <a:off x="1456832" y="1106407"/>
        <a:ext cx="4858988" cy="709760"/>
      </dsp:txXfrm>
    </dsp:sp>
    <dsp:sp modelId="{56979CB9-31FF-4CCD-9947-64D00072A5D0}">
      <dsp:nvSpPr>
        <dsp:cNvPr id="0" name=""/>
        <dsp:cNvSpPr/>
      </dsp:nvSpPr>
      <dsp:spPr>
        <a:xfrm>
          <a:off x="623846" y="970255"/>
          <a:ext cx="810903" cy="124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843"/>
              </a:lnTo>
              <a:lnTo>
                <a:pt x="810903" y="12488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ECBE0-E06E-4365-B2D5-D2741DA41C98}">
      <dsp:nvSpPr>
        <dsp:cNvPr id="0" name=""/>
        <dsp:cNvSpPr/>
      </dsp:nvSpPr>
      <dsp:spPr>
        <a:xfrm>
          <a:off x="1434750" y="1955696"/>
          <a:ext cx="4915585" cy="526804"/>
        </a:xfrm>
        <a:prstGeom prst="roundRect">
          <a:avLst>
            <a:gd name="adj" fmla="val 10000"/>
          </a:avLst>
        </a:prstGeom>
        <a:solidFill>
          <a:srgbClr val="C1DDC8">
            <a:alpha val="90000"/>
          </a:srgbClr>
        </a:soli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Arial" pitchFamily="34" charset="0"/>
            </a:rPr>
            <a:t>обеспечивается техническое обслуживание здания </a:t>
          </a:r>
          <a:r>
            <a:rPr lang="ru-RU" sz="1300" b="1" kern="1200" dirty="0" err="1" smtClean="0">
              <a:latin typeface="+mn-lt"/>
              <a:cs typeface="Arial" pitchFamily="34" charset="0"/>
            </a:rPr>
            <a:t>бизнес-инкубатора</a:t>
          </a:r>
          <a:endParaRPr lang="ru-RU" sz="1300" b="1" kern="1200" dirty="0">
            <a:latin typeface="+mn-lt"/>
            <a:cs typeface="Arial" pitchFamily="34" charset="0"/>
          </a:endParaRPr>
        </a:p>
      </dsp:txBody>
      <dsp:txXfrm>
        <a:off x="1450180" y="1971126"/>
        <a:ext cx="4884725" cy="495944"/>
      </dsp:txXfrm>
    </dsp:sp>
    <dsp:sp modelId="{E7F5121E-9E0E-4D01-8FEC-1F99C79C478C}">
      <dsp:nvSpPr>
        <dsp:cNvPr id="0" name=""/>
        <dsp:cNvSpPr/>
      </dsp:nvSpPr>
      <dsp:spPr>
        <a:xfrm>
          <a:off x="623846" y="970255"/>
          <a:ext cx="810903" cy="1831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089"/>
              </a:lnTo>
              <a:lnTo>
                <a:pt x="810903" y="18310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47B8A-1BE0-47E5-B796-B5E9385D928A}">
      <dsp:nvSpPr>
        <dsp:cNvPr id="0" name=""/>
        <dsp:cNvSpPr/>
      </dsp:nvSpPr>
      <dsp:spPr>
        <a:xfrm>
          <a:off x="1434750" y="2599948"/>
          <a:ext cx="4935714" cy="402793"/>
        </a:xfrm>
        <a:prstGeom prst="roundRect">
          <a:avLst>
            <a:gd name="adj" fmla="val 10000"/>
          </a:avLst>
        </a:prstGeom>
        <a:solidFill>
          <a:srgbClr val="C1DDC8">
            <a:alpha val="90000"/>
          </a:srgbClr>
        </a:soli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Arial" pitchFamily="34" charset="0"/>
            </a:rPr>
            <a:t>почтово-секретарские услуги</a:t>
          </a:r>
          <a:endParaRPr lang="ru-RU" sz="1300" b="1" kern="1200" dirty="0">
            <a:latin typeface="+mn-lt"/>
            <a:cs typeface="Arial" pitchFamily="34" charset="0"/>
          </a:endParaRPr>
        </a:p>
      </dsp:txBody>
      <dsp:txXfrm>
        <a:off x="1446547" y="2611745"/>
        <a:ext cx="4912120" cy="379199"/>
      </dsp:txXfrm>
    </dsp:sp>
    <dsp:sp modelId="{A7A72E08-14C8-498F-B41D-FE1D65C7E373}">
      <dsp:nvSpPr>
        <dsp:cNvPr id="0" name=""/>
        <dsp:cNvSpPr/>
      </dsp:nvSpPr>
      <dsp:spPr>
        <a:xfrm>
          <a:off x="623846" y="970255"/>
          <a:ext cx="810903" cy="2706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6429"/>
              </a:lnTo>
              <a:lnTo>
                <a:pt x="810903" y="27064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1C79-0464-4694-AEEE-0E5BDB838AFF}">
      <dsp:nvSpPr>
        <dsp:cNvPr id="0" name=""/>
        <dsp:cNvSpPr/>
      </dsp:nvSpPr>
      <dsp:spPr>
        <a:xfrm>
          <a:off x="1434750" y="3120189"/>
          <a:ext cx="4928070" cy="1112989"/>
        </a:xfrm>
        <a:prstGeom prst="roundRect">
          <a:avLst>
            <a:gd name="adj" fmla="val 10000"/>
          </a:avLst>
        </a:prstGeom>
        <a:solidFill>
          <a:srgbClr val="C1DDC8">
            <a:alpha val="90000"/>
          </a:srgbClr>
        </a:soli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Arial" pitchFamily="34" charset="0"/>
            </a:rPr>
            <a:t>консультационные услуги по вопросам налогообложения, бухгалтерского учета, кредитования, правовой защиты и развития предприятия, </a:t>
          </a:r>
          <a:r>
            <a:rPr lang="ru-RU" sz="1300" b="1" kern="1200" dirty="0" err="1" smtClean="0">
              <a:latin typeface="+mn-lt"/>
              <a:cs typeface="Arial" pitchFamily="34" charset="0"/>
            </a:rPr>
            <a:t>бизнес-планирования</a:t>
          </a:r>
          <a:r>
            <a:rPr lang="ru-RU" sz="1300" b="1" kern="1200" dirty="0" smtClean="0">
              <a:latin typeface="+mn-lt"/>
              <a:cs typeface="Arial" pitchFamily="34" charset="0"/>
            </a:rPr>
            <a:t>,                повышения квалификации и обучения</a:t>
          </a:r>
          <a:endParaRPr lang="ru-RU" sz="1300" b="1" kern="1200" spc="-20" baseline="0" dirty="0">
            <a:ln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+mn-lt"/>
            <a:cs typeface="Arial" pitchFamily="34" charset="0"/>
          </a:endParaRPr>
        </a:p>
      </dsp:txBody>
      <dsp:txXfrm>
        <a:off x="1467348" y="3152787"/>
        <a:ext cx="4862874" cy="1047793"/>
      </dsp:txXfrm>
    </dsp:sp>
    <dsp:sp modelId="{900633D3-E9CC-438F-BC76-8B932076DB4F}">
      <dsp:nvSpPr>
        <dsp:cNvPr id="0" name=""/>
        <dsp:cNvSpPr/>
      </dsp:nvSpPr>
      <dsp:spPr>
        <a:xfrm>
          <a:off x="623846" y="970255"/>
          <a:ext cx="810903" cy="3567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7845"/>
              </a:lnTo>
              <a:lnTo>
                <a:pt x="810903" y="35678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4F0C3-A18E-4ED7-A67A-CC0530E72E88}">
      <dsp:nvSpPr>
        <dsp:cNvPr id="0" name=""/>
        <dsp:cNvSpPr/>
      </dsp:nvSpPr>
      <dsp:spPr>
        <a:xfrm>
          <a:off x="1434750" y="4350626"/>
          <a:ext cx="4896086" cy="374949"/>
        </a:xfrm>
        <a:prstGeom prst="roundRect">
          <a:avLst>
            <a:gd name="adj" fmla="val 10000"/>
          </a:avLst>
        </a:prstGeom>
        <a:solidFill>
          <a:srgbClr val="C1DDC8">
            <a:alpha val="90000"/>
          </a:srgbClr>
        </a:soli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Arial" pitchFamily="34" charset="0"/>
            </a:rPr>
            <a:t>доступ к информационным базам данных</a:t>
          </a:r>
          <a:endParaRPr lang="ru-RU" sz="1300" b="1" kern="1200" dirty="0">
            <a:latin typeface="+mn-lt"/>
            <a:cs typeface="Arial" pitchFamily="34" charset="0"/>
          </a:endParaRPr>
        </a:p>
      </dsp:txBody>
      <dsp:txXfrm>
        <a:off x="1445732" y="4361608"/>
        <a:ext cx="4874122" cy="352985"/>
      </dsp:txXfrm>
    </dsp:sp>
    <dsp:sp modelId="{D3A6A87F-0A30-46FB-9AB9-4E2B673AAC62}">
      <dsp:nvSpPr>
        <dsp:cNvPr id="0" name=""/>
        <dsp:cNvSpPr/>
      </dsp:nvSpPr>
      <dsp:spPr>
        <a:xfrm>
          <a:off x="623846" y="970255"/>
          <a:ext cx="790007" cy="416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689"/>
              </a:lnTo>
              <a:lnTo>
                <a:pt x="790007" y="41696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A4021-AF8D-463C-9BA5-4D9C36B55F46}">
      <dsp:nvSpPr>
        <dsp:cNvPr id="0" name=""/>
        <dsp:cNvSpPr/>
      </dsp:nvSpPr>
      <dsp:spPr>
        <a:xfrm>
          <a:off x="1413853" y="4843744"/>
          <a:ext cx="4898920" cy="592400"/>
        </a:xfrm>
        <a:prstGeom prst="roundRect">
          <a:avLst>
            <a:gd name="adj" fmla="val 10000"/>
          </a:avLst>
        </a:prstGeom>
        <a:solidFill>
          <a:srgbClr val="C1DDC8">
            <a:alpha val="90000"/>
          </a:srgbClr>
        </a:soli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ts val="5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  <a:cs typeface="Arial" pitchFamily="34" charset="0"/>
            </a:rPr>
            <a:t>иные дополнительные ус</a:t>
          </a: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луги, </a:t>
          </a:r>
        </a:p>
        <a:p>
          <a:pPr lvl="0" algn="ctr" defTabSz="577850">
            <a:lnSpc>
              <a:spcPts val="5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в том числе  платные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1431204" y="4861095"/>
        <a:ext cx="4864218" cy="557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13D2F-123F-42FB-805B-07966A4858F0}">
      <dsp:nvSpPr>
        <dsp:cNvPr id="0" name=""/>
        <dsp:cNvSpPr/>
      </dsp:nvSpPr>
      <dsp:spPr>
        <a:xfrm rot="5400000">
          <a:off x="-169361" y="169361"/>
          <a:ext cx="1129075" cy="790352"/>
        </a:xfrm>
        <a:prstGeom prst="chevron">
          <a:avLst/>
        </a:prstGeom>
        <a:solidFill>
          <a:srgbClr val="4A8257"/>
        </a:solid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395175"/>
        <a:ext cx="790352" cy="338723"/>
      </dsp:txXfrm>
    </dsp:sp>
    <dsp:sp modelId="{4432B4B9-6561-40AD-89EE-C55E2852DF2A}">
      <dsp:nvSpPr>
        <dsp:cNvPr id="0" name=""/>
        <dsp:cNvSpPr/>
      </dsp:nvSpPr>
      <dsp:spPr>
        <a:xfrm rot="5400000">
          <a:off x="3538362" y="-2744595"/>
          <a:ext cx="733898" cy="6229919"/>
        </a:xfrm>
        <a:prstGeom prst="round2SameRect">
          <a:avLst/>
        </a:prstGeom>
        <a:solidFill>
          <a:srgbClr val="C1DDC8"/>
        </a:solidFill>
        <a:ln w="952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Консультационная и экспертная поддержка в сфере технологического и проектного инжиниринга</a:t>
          </a:r>
          <a:endParaRPr lang="ru-RU" sz="1500" kern="1200" dirty="0"/>
        </a:p>
      </dsp:txBody>
      <dsp:txXfrm rot="-5400000">
        <a:off x="790352" y="39241"/>
        <a:ext cx="6194093" cy="662246"/>
      </dsp:txXfrm>
    </dsp:sp>
    <dsp:sp modelId="{B862CDCC-87D2-4749-ABE1-4F06DA0F3BB8}">
      <dsp:nvSpPr>
        <dsp:cNvPr id="0" name=""/>
        <dsp:cNvSpPr/>
      </dsp:nvSpPr>
      <dsp:spPr>
        <a:xfrm rot="5400000">
          <a:off x="-169361" y="1153544"/>
          <a:ext cx="1129075" cy="790352"/>
        </a:xfrm>
        <a:prstGeom prst="chevron">
          <a:avLst/>
        </a:prstGeom>
        <a:solidFill>
          <a:srgbClr val="4A8257"/>
        </a:solid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1379358"/>
        <a:ext cx="790352" cy="338723"/>
      </dsp:txXfrm>
    </dsp:sp>
    <dsp:sp modelId="{E9C741FF-1F92-4A9B-AD4B-78149610C11D}">
      <dsp:nvSpPr>
        <dsp:cNvPr id="0" name=""/>
        <dsp:cNvSpPr/>
      </dsp:nvSpPr>
      <dsp:spPr>
        <a:xfrm rot="5400000">
          <a:off x="3538362" y="-1763826"/>
          <a:ext cx="733898" cy="6229919"/>
        </a:xfrm>
        <a:prstGeom prst="round2SameRect">
          <a:avLst/>
        </a:prstGeom>
        <a:solidFill>
          <a:srgbClr val="C1DDC8">
            <a:alpha val="90000"/>
          </a:srgbClr>
        </a:solidFill>
        <a:ln w="952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Проведение экспресс-оценки индекса технологической готовности к модернизации и внедрению новых технологий</a:t>
          </a:r>
          <a:endParaRPr lang="ru-RU" sz="1500" kern="1200"/>
        </a:p>
      </dsp:txBody>
      <dsp:txXfrm rot="-5400000">
        <a:off x="790352" y="1020010"/>
        <a:ext cx="6194093" cy="662246"/>
      </dsp:txXfrm>
    </dsp:sp>
    <dsp:sp modelId="{86EAE8DA-9934-41B8-95EB-22B323E93087}">
      <dsp:nvSpPr>
        <dsp:cNvPr id="0" name=""/>
        <dsp:cNvSpPr/>
      </dsp:nvSpPr>
      <dsp:spPr>
        <a:xfrm rot="5400000">
          <a:off x="-169361" y="2134314"/>
          <a:ext cx="1129075" cy="790352"/>
        </a:xfrm>
        <a:prstGeom prst="chevron">
          <a:avLst/>
        </a:prstGeom>
        <a:solidFill>
          <a:srgbClr val="4A8257"/>
        </a:solid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2360128"/>
        <a:ext cx="790352" cy="338723"/>
      </dsp:txXfrm>
    </dsp:sp>
    <dsp:sp modelId="{E21C9DB2-96E6-4550-BAC4-9D9C4088F559}">
      <dsp:nvSpPr>
        <dsp:cNvPr id="0" name=""/>
        <dsp:cNvSpPr/>
      </dsp:nvSpPr>
      <dsp:spPr>
        <a:xfrm rot="5400000">
          <a:off x="3538362" y="-783057"/>
          <a:ext cx="733898" cy="6229919"/>
        </a:xfrm>
        <a:prstGeom prst="round2SameRect">
          <a:avLst/>
        </a:prstGeom>
        <a:solidFill>
          <a:srgbClr val="C1DDC8">
            <a:alpha val="90000"/>
          </a:srgbClr>
        </a:solidFill>
        <a:ln w="952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Разработка программ модернизации и технического перевооружения производства</a:t>
          </a:r>
          <a:endParaRPr lang="ru-RU" sz="1500" kern="1200"/>
        </a:p>
      </dsp:txBody>
      <dsp:txXfrm rot="-5400000">
        <a:off x="790352" y="2000779"/>
        <a:ext cx="6194093" cy="662246"/>
      </dsp:txXfrm>
    </dsp:sp>
    <dsp:sp modelId="{591C9DE6-E949-44CA-AE3C-11CA69C41C85}">
      <dsp:nvSpPr>
        <dsp:cNvPr id="0" name=""/>
        <dsp:cNvSpPr/>
      </dsp:nvSpPr>
      <dsp:spPr>
        <a:xfrm rot="5400000">
          <a:off x="-169361" y="3118497"/>
          <a:ext cx="1129075" cy="790352"/>
        </a:xfrm>
        <a:prstGeom prst="chevron">
          <a:avLst/>
        </a:prstGeom>
        <a:solidFill>
          <a:srgbClr val="4A8257"/>
        </a:solid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3344311"/>
        <a:ext cx="790352" cy="338723"/>
      </dsp:txXfrm>
    </dsp:sp>
    <dsp:sp modelId="{533FD36D-5D48-4ACA-8A60-2D940D8C2BA4}">
      <dsp:nvSpPr>
        <dsp:cNvPr id="0" name=""/>
        <dsp:cNvSpPr/>
      </dsp:nvSpPr>
      <dsp:spPr>
        <a:xfrm rot="5400000">
          <a:off x="3538362" y="197712"/>
          <a:ext cx="733898" cy="6229919"/>
        </a:xfrm>
        <a:prstGeom prst="round2SameRect">
          <a:avLst/>
        </a:prstGeom>
        <a:solidFill>
          <a:srgbClr val="C1DDC8">
            <a:alpha val="90000"/>
          </a:srgbClr>
        </a:solidFill>
        <a:ln w="952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Проведение технологического, финансового и управленческого аудитов</a:t>
          </a:r>
          <a:endParaRPr lang="ru-RU" sz="1500" kern="1200" dirty="0"/>
        </a:p>
      </dsp:txBody>
      <dsp:txXfrm rot="-5400000">
        <a:off x="790352" y="2981548"/>
        <a:ext cx="6194093" cy="662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67A4C-5379-495B-8830-63D749ADA9CF}">
      <dsp:nvSpPr>
        <dsp:cNvPr id="0" name=""/>
        <dsp:cNvSpPr/>
      </dsp:nvSpPr>
      <dsp:spPr>
        <a:xfrm>
          <a:off x="0" y="0"/>
          <a:ext cx="6910208" cy="4318879"/>
        </a:xfrm>
        <a:prstGeom prst="swooshArrow">
          <a:avLst>
            <a:gd name="adj1" fmla="val 25000"/>
            <a:gd name="adj2" fmla="val 25000"/>
          </a:avLst>
        </a:prstGeom>
        <a:solidFill>
          <a:srgbClr val="D8EE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4DA85-876A-40E6-BD88-63BA91024887}">
      <dsp:nvSpPr>
        <dsp:cNvPr id="0" name=""/>
        <dsp:cNvSpPr/>
      </dsp:nvSpPr>
      <dsp:spPr>
        <a:xfrm>
          <a:off x="0" y="2692368"/>
          <a:ext cx="1034368" cy="1039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60048-C9A8-4865-971E-0C7FEC6CE922}">
      <dsp:nvSpPr>
        <dsp:cNvPr id="0" name=""/>
        <dsp:cNvSpPr/>
      </dsp:nvSpPr>
      <dsp:spPr>
        <a:xfrm>
          <a:off x="809799" y="3502166"/>
          <a:ext cx="1181645" cy="68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1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Компания обращается в ЕИКЦ</a:t>
          </a:r>
          <a:endParaRPr lang="ru-RU" sz="1200" b="1" kern="1200" dirty="0"/>
        </a:p>
      </dsp:txBody>
      <dsp:txXfrm>
        <a:off x="809799" y="3502166"/>
        <a:ext cx="1181645" cy="686046"/>
      </dsp:txXfrm>
    </dsp:sp>
    <dsp:sp modelId="{9DCF0D91-6E6B-4D67-91ED-FCA4BADC6927}">
      <dsp:nvSpPr>
        <dsp:cNvPr id="0" name=""/>
        <dsp:cNvSpPr/>
      </dsp:nvSpPr>
      <dsp:spPr>
        <a:xfrm rot="18256430">
          <a:off x="1285291" y="1547329"/>
          <a:ext cx="806313" cy="15770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80A7A-E0A6-45F1-9A37-0D67F749E504}">
      <dsp:nvSpPr>
        <dsp:cNvPr id="0" name=""/>
        <dsp:cNvSpPr/>
      </dsp:nvSpPr>
      <dsp:spPr>
        <a:xfrm>
          <a:off x="2105471" y="2611386"/>
          <a:ext cx="1451143" cy="984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6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Специалисты компании заполняют стандартный профиль</a:t>
          </a:r>
          <a:endParaRPr lang="ru-RU" sz="1200" b="1" kern="1200" dirty="0"/>
        </a:p>
      </dsp:txBody>
      <dsp:txXfrm>
        <a:off x="2105471" y="2611386"/>
        <a:ext cx="1451143" cy="984041"/>
      </dsp:txXfrm>
    </dsp:sp>
    <dsp:sp modelId="{78BC1FED-7295-44A7-AE0E-3C163CEE8E22}">
      <dsp:nvSpPr>
        <dsp:cNvPr id="0" name=""/>
        <dsp:cNvSpPr/>
      </dsp:nvSpPr>
      <dsp:spPr>
        <a:xfrm>
          <a:off x="2390566" y="829839"/>
          <a:ext cx="1334494" cy="13201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D91B3-E616-4CD4-8003-D69A9C4FDB36}">
      <dsp:nvSpPr>
        <dsp:cNvPr id="0" name=""/>
        <dsp:cNvSpPr/>
      </dsp:nvSpPr>
      <dsp:spPr>
        <a:xfrm>
          <a:off x="3563098" y="2044531"/>
          <a:ext cx="1451143" cy="869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06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Профиль размещают в региональной базе данных</a:t>
          </a:r>
          <a:endParaRPr lang="ru-RU" sz="1200" b="1" kern="120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563098" y="2044531"/>
        <a:ext cx="1451143" cy="869582"/>
      </dsp:txXfrm>
    </dsp:sp>
    <dsp:sp modelId="{D1F8F409-414F-46EC-9763-16E0346DF9CB}">
      <dsp:nvSpPr>
        <dsp:cNvPr id="0" name=""/>
        <dsp:cNvSpPr/>
      </dsp:nvSpPr>
      <dsp:spPr>
        <a:xfrm>
          <a:off x="4372894" y="424939"/>
          <a:ext cx="1019194" cy="127477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CFBE0-5B58-4307-9820-E71B114BC724}">
      <dsp:nvSpPr>
        <dsp:cNvPr id="0" name=""/>
        <dsp:cNvSpPr/>
      </dsp:nvSpPr>
      <dsp:spPr>
        <a:xfrm>
          <a:off x="5182687" y="1720607"/>
          <a:ext cx="1451143" cy="1135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97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Профиль доступен для ЕИКЦ других регионов и ЕС</a:t>
          </a:r>
        </a:p>
      </dsp:txBody>
      <dsp:txXfrm>
        <a:off x="5182687" y="1720607"/>
        <a:ext cx="1451143" cy="1135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8AE5-81A1-415D-BCC7-112A564CD914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27921-6576-46CD-A1B7-09736E995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2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A6EA3-77D2-46F5-BD24-454025FB529C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2F220-814D-407A-85CE-A7C7DE88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4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F3D6C-5BEA-445E-BF56-C21213E781E2}" type="slidenum">
              <a:rPr lang="ru-RU"/>
              <a:pPr/>
              <a:t>11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3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4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7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50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4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4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9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8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6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2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9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0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8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4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0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DE3175-5D95-49A1-BF38-B55214FC32F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F46B1-CEA9-4084-B6E4-067FE307A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31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volganet.rmc@yandex.r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ok-1@volgogradcci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BA060FFF7ED56967FADD674A1242332D4AFA3C442FB666317B9A711BEC556A21A9ED97D7010a037J" TargetMode="External"/><Relationship Id="rId2" Type="http://schemas.openxmlformats.org/officeDocument/2006/relationships/hyperlink" Target="consultantplus://offline/ref=4BA060FFF7ED56967FADD674A1242332D4AFA3C442FB666317B9A711BEC556A21A9ED97D7013a031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4BA060FFF7ED56967FADD674A1242332D4AFA3C442FB666317B9A711BEC556A21A9ED97D7C15a031J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564904"/>
            <a:ext cx="7772400" cy="1422648"/>
          </a:xfrm>
        </p:spPr>
        <p:txBody>
          <a:bodyPr/>
          <a:lstStyle/>
          <a:p>
            <a:r>
              <a:rPr lang="ru-RU" sz="4000" b="1" dirty="0"/>
              <a:t>Программы поддержки </a:t>
            </a:r>
            <a:r>
              <a:rPr lang="ru-RU" sz="4000" b="1" dirty="0" smtClean="0"/>
              <a:t>предпринимателей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602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Инфраструктура поддержки субъектов малого и среднего предпринимательства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85738" y="1589088"/>
          <a:ext cx="8653462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Слайд" r:id="rId3" imgW="3465722" imgH="2598520" progId="PowerPoint.Slide.8">
                  <p:embed/>
                </p:oleObj>
              </mc:Choice>
              <mc:Fallback>
                <p:oleObj name="Слайд" r:id="rId3" imgW="3465722" imgH="259852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589088"/>
                        <a:ext cx="8653462" cy="488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5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4"/>
          <p:cNvSpPr txBox="1">
            <a:spLocks noChangeArrowheads="1"/>
          </p:cNvSpPr>
          <p:nvPr/>
        </p:nvSpPr>
        <p:spPr bwMode="auto">
          <a:xfrm>
            <a:off x="1470025" y="5589588"/>
            <a:ext cx="1955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sz="1400" b="1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4" name="Picture 2" descr="C:\Documents and Settings\M_Efremova\Мои документы\Мои рисунки\8CAOQY8HHCAL0SNO7CAOR093RCAOXW30LCAYAWAUVCAAYUXG1CA1DHNGNCA945LNDCA065HXACA6OW0RWCAYXY40FCAKNAGVWCAA3CH5NCAB2BUIKCAXQA2V0CASSHLZCCARVO61HCA51Y3Y6CACBNEG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4706" y="5414474"/>
            <a:ext cx="1960038" cy="127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707904" y="2574024"/>
            <a:ext cx="2016224" cy="854976"/>
          </a:xfrm>
          <a:prstGeom prst="rect">
            <a:avLst/>
          </a:prstGeom>
          <a:solidFill>
            <a:srgbClr val="93C39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500"/>
              </a:lnSpc>
            </a:pPr>
            <a:endParaRPr lang="ru-RU" sz="1400" b="1">
              <a:cs typeface="Arial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Субсидии на реализацию муниципальных программ</a:t>
            </a:r>
            <a:r>
              <a:rPr lang="ru-RU" sz="1400" i="1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ctr"/>
            <a:endParaRPr lang="ru-RU" sz="1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7624" y="2574024"/>
            <a:ext cx="2016224" cy="854976"/>
          </a:xfrm>
          <a:prstGeom prst="rect">
            <a:avLst/>
          </a:prstGeom>
          <a:solidFill>
            <a:srgbClr val="93C39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200" b="1">
                <a:solidFill>
                  <a:srgbClr val="000000"/>
                </a:solidFill>
                <a:cs typeface="Arial" pitchFamily="34" charset="0"/>
              </a:rPr>
              <a:t>СУБСИДИИ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11685" y="4301076"/>
            <a:ext cx="2071702" cy="1000132"/>
          </a:xfrm>
          <a:prstGeom prst="rect">
            <a:avLst/>
          </a:prstGeom>
          <a:solidFill>
            <a:srgbClr val="93C39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200" b="1">
                <a:solidFill>
                  <a:srgbClr val="000000"/>
                </a:solidFill>
                <a:cs typeface="Arial" pitchFamily="34" charset="0"/>
              </a:rPr>
              <a:t>ВОЛГОГРАДСКИЙ ОБЛАСТНОЙ </a:t>
            </a:r>
          </a:p>
          <a:p>
            <a:pPr algn="ctr"/>
            <a:r>
              <a:rPr lang="ru-RU" sz="1200" b="1">
                <a:solidFill>
                  <a:srgbClr val="000000"/>
                </a:solidFill>
                <a:cs typeface="Arial" pitchFamily="34" charset="0"/>
              </a:rPr>
              <a:t>БИЗНЕС-ИНКУБАТОР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316" y="5520276"/>
            <a:ext cx="2177992" cy="1000132"/>
          </a:xfrm>
          <a:prstGeom prst="rect">
            <a:avLst/>
          </a:prstGeom>
          <a:solidFill>
            <a:srgbClr val="93C39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200" b="1">
                <a:solidFill>
                  <a:srgbClr val="000000"/>
                </a:solidFill>
                <a:cs typeface="Arial" pitchFamily="34" charset="0"/>
              </a:rPr>
              <a:t>ТЕХНОЛОГИЧЕСКИЙ ЦЕНТР КОЛЛЕКТИВНОГО ПОЛЬЗОВАНИЯ АГРОПРОМЫШЛЕННОГО КОМПЛЕКСА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87624" y="980728"/>
            <a:ext cx="6912768" cy="1296144"/>
          </a:xfrm>
          <a:prstGeom prst="rect">
            <a:avLst/>
          </a:prstGeom>
          <a:gradFill flip="none" rotWithShape="1">
            <a:gsLst>
              <a:gs pos="0">
                <a:srgbClr val="B0BEC0">
                  <a:alpha val="22745"/>
                </a:srgbClr>
              </a:gs>
              <a:gs pos="50000">
                <a:srgbClr val="BCD4D6"/>
              </a:gs>
              <a:gs pos="100000">
                <a:schemeClr val="accent5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500"/>
              </a:lnSpc>
            </a:pPr>
            <a:endParaRPr lang="ru-RU" sz="1600" b="1">
              <a:cs typeface="Arial" pitchFamily="34" charset="0"/>
            </a:endParaRPr>
          </a:p>
          <a:p>
            <a:pPr algn="ctr">
              <a:lnSpc>
                <a:spcPts val="1500"/>
              </a:lnSpc>
            </a:pP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ПОДПРОГРАММА  </a:t>
            </a:r>
          </a:p>
          <a:p>
            <a:pPr algn="ctr">
              <a:lnSpc>
                <a:spcPts val="1500"/>
              </a:lnSpc>
            </a:pPr>
            <a:r>
              <a:rPr lang="ru-RU" sz="1600" b="1">
                <a:solidFill>
                  <a:srgbClr val="000000"/>
                </a:solidFill>
                <a:cs typeface="Arial" pitchFamily="34" charset="0"/>
              </a:rPr>
              <a:t>«Развитие и поддержка субъектов малого и среднего предпринимательства»</a:t>
            </a:r>
          </a:p>
          <a:p>
            <a:pPr algn="ctr">
              <a:lnSpc>
                <a:spcPts val="1500"/>
              </a:lnSpc>
            </a:pP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2014 год – 224 млн.руб., </a:t>
            </a:r>
          </a:p>
          <a:p>
            <a:pPr algn="ctr">
              <a:lnSpc>
                <a:spcPts val="1500"/>
              </a:lnSpc>
            </a:pPr>
            <a:r>
              <a:rPr lang="ru-RU" sz="1400">
                <a:solidFill>
                  <a:srgbClr val="000000"/>
                </a:solidFill>
                <a:cs typeface="Arial" pitchFamily="34" charset="0"/>
              </a:rPr>
              <a:t>из них: обл. – 51,6 млн.руб., фед. – 145,8+26,6  млн.руб.</a:t>
            </a:r>
          </a:p>
          <a:p>
            <a:pPr algn="ctr">
              <a:lnSpc>
                <a:spcPts val="1500"/>
              </a:lnSpc>
            </a:pPr>
            <a:r>
              <a:rPr lang="ru-RU" sz="1400" i="1">
                <a:solidFill>
                  <a:srgbClr val="000000"/>
                </a:solidFill>
                <a:cs typeface="Arial" pitchFamily="34" charset="0"/>
              </a:rPr>
              <a:t> (мест. – 5,2 млн.руб., внебюдж. – 446,8 млн.руб.)</a:t>
            </a:r>
          </a:p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7982" y="5527492"/>
            <a:ext cx="2374454" cy="1069860"/>
          </a:xfrm>
          <a:prstGeom prst="rect">
            <a:avLst/>
          </a:prstGeom>
          <a:solidFill>
            <a:srgbClr val="D8EE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Центр поддержки предпринимательства Волгоградской области</a:t>
            </a:r>
          </a:p>
        </p:txBody>
      </p:sp>
      <p:sp>
        <p:nvSpPr>
          <p:cNvPr id="16415" name="Прямоугольник 38"/>
          <p:cNvSpPr>
            <a:spLocks noChangeArrowheads="1"/>
          </p:cNvSpPr>
          <p:nvPr/>
        </p:nvSpPr>
        <p:spPr bwMode="auto">
          <a:xfrm>
            <a:off x="1187624" y="3563724"/>
            <a:ext cx="691276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1">
                <a:solidFill>
                  <a:srgbClr val="000000"/>
                </a:solidFill>
                <a:cs typeface="Arial" pitchFamily="34" charset="0"/>
              </a:rPr>
              <a:t>Создание и развитие инфраструктуры поддержки МСП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2123728" y="2350590"/>
            <a:ext cx="142876" cy="21431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4301076"/>
            <a:ext cx="1961886" cy="1000132"/>
          </a:xfrm>
          <a:prstGeom prst="rect">
            <a:avLst/>
          </a:prstGeom>
          <a:solidFill>
            <a:srgbClr val="93C39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200" b="1">
                <a:solidFill>
                  <a:srgbClr val="000000"/>
                </a:solidFill>
                <a:cs typeface="Arial" pitchFamily="34" charset="0"/>
              </a:rPr>
              <a:t>РЕГИОНАЛЬНЫЙ ГАРАНТИЙНЫЙ ФОНД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498725" y="4301076"/>
            <a:ext cx="2143140" cy="1000132"/>
          </a:xfrm>
          <a:prstGeom prst="rect">
            <a:avLst/>
          </a:prstGeom>
          <a:solidFill>
            <a:srgbClr val="93C39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200" b="1">
                <a:solidFill>
                  <a:srgbClr val="000000"/>
                </a:solidFill>
                <a:cs typeface="Arial" pitchFamily="34" charset="0"/>
              </a:rPr>
              <a:t>РЕГИОНАЛЬНЫЙ МИКРОФИНАНСОВЫЙ ЦЕНТР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431876" y="5521142"/>
            <a:ext cx="2024195" cy="1069860"/>
          </a:xfrm>
          <a:prstGeom prst="rect">
            <a:avLst/>
          </a:prstGeom>
          <a:solidFill>
            <a:srgbClr val="93C39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Представительство </a:t>
            </a:r>
            <a:r>
              <a:rPr lang="ru-RU" sz="1400" b="1">
                <a:solidFill>
                  <a:srgbClr val="000000"/>
                </a:solidFill>
              </a:rPr>
              <a:t>Евро Инфо Корреспондентского Центра</a:t>
            </a:r>
          </a:p>
        </p:txBody>
      </p:sp>
      <p:cxnSp>
        <p:nvCxnSpPr>
          <p:cNvPr id="58" name="Соединительная линия уступом 57"/>
          <p:cNvCxnSpPr/>
          <p:nvPr/>
        </p:nvCxnSpPr>
        <p:spPr>
          <a:xfrm rot="5400000">
            <a:off x="134143" y="2682082"/>
            <a:ext cx="2119313" cy="12700"/>
          </a:xfrm>
          <a:prstGeom prst="bentConnector4">
            <a:avLst>
              <a:gd name="adj1" fmla="val 257"/>
              <a:gd name="adj2" fmla="val 190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Стрелка вниз 68"/>
          <p:cNvSpPr/>
          <p:nvPr/>
        </p:nvSpPr>
        <p:spPr>
          <a:xfrm>
            <a:off x="4644008" y="2350590"/>
            <a:ext cx="142876" cy="21431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1331640" y="4005064"/>
            <a:ext cx="142876" cy="21431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3286116" y="4006774"/>
            <a:ext cx="142876" cy="21431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5580112" y="4006774"/>
            <a:ext cx="142876" cy="21431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7756227" y="4000424"/>
            <a:ext cx="142876" cy="21431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56176" y="2564904"/>
            <a:ext cx="1944216" cy="864096"/>
          </a:xfrm>
          <a:prstGeom prst="rect">
            <a:avLst/>
          </a:prstGeom>
          <a:solidFill>
            <a:srgbClr val="93C39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ru-RU" sz="1400" b="1">
                <a:solidFill>
                  <a:srgbClr val="000000"/>
                </a:solidFill>
              </a:rPr>
              <a:t>Информационно-методическая поддержка</a:t>
            </a:r>
          </a:p>
        </p:txBody>
      </p:sp>
      <p:sp>
        <p:nvSpPr>
          <p:cNvPr id="39" name="Стрелка вниз 38"/>
          <p:cNvSpPr/>
          <p:nvPr/>
        </p:nvSpPr>
        <p:spPr>
          <a:xfrm>
            <a:off x="7020272" y="2350590"/>
            <a:ext cx="142876" cy="21431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019340" y="4301942"/>
            <a:ext cx="2071702" cy="1069860"/>
          </a:xfrm>
          <a:prstGeom prst="rect">
            <a:avLst/>
          </a:prstGeom>
          <a:solidFill>
            <a:srgbClr val="93C39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Центр инжиниринга Волгоградской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261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Некоммерческое </a:t>
            </a:r>
            <a:r>
              <a:rPr lang="ru-RU" sz="2800" b="1" dirty="0">
                <a:solidFill>
                  <a:schemeClr val="accent1"/>
                </a:solidFill>
              </a:rPr>
              <a:t>партнерство 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</a:t>
            </a:r>
            <a:r>
              <a:rPr lang="ru-RU" sz="2800" b="1" dirty="0">
                <a:solidFill>
                  <a:schemeClr val="accent1"/>
                </a:solidFill>
              </a:rPr>
              <a:t>Региональный гарантийный </a:t>
            </a:r>
            <a:r>
              <a:rPr lang="ru-RU" sz="2800" b="1" dirty="0" smtClean="0">
                <a:solidFill>
                  <a:schemeClr val="accent1"/>
                </a:solidFill>
              </a:rPr>
              <a:t>фонд»</a:t>
            </a:r>
            <a:endParaRPr lang="ru-RU" sz="28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b="1" dirty="0"/>
          </a:p>
          <a:p>
            <a:pPr algn="ctr"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Адрес: </a:t>
            </a:r>
            <a:r>
              <a:rPr lang="ru-RU" dirty="0"/>
              <a:t>404112, Волгоградская область, г. Волжский, ул. Пушкина, д.45/1</a:t>
            </a: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Телефон: </a:t>
            </a:r>
            <a:r>
              <a:rPr lang="ru-RU" dirty="0"/>
              <a:t>(8443) 21-56-99; 21-56-98</a:t>
            </a:r>
          </a:p>
        </p:txBody>
      </p:sp>
    </p:spTree>
    <p:extLst>
      <p:ext uri="{BB962C8B-B14F-4D97-AF65-F5344CB8AC3E}">
        <p14:creationId xmlns:p14="http://schemas.microsoft.com/office/powerpoint/2010/main" val="10522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/>
                </a:solidFill>
              </a:rPr>
              <a:t>Схема реализации программы предоставления поручительства НК </a:t>
            </a:r>
            <a:r>
              <a:rPr lang="ru-RU" sz="2800" dirty="0"/>
              <a:t>«Региональный фонд»</a:t>
            </a:r>
            <a:r>
              <a:rPr lang="ru-RU" sz="4000" dirty="0"/>
              <a:t>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628222"/>
              </p:ext>
            </p:extLst>
          </p:nvPr>
        </p:nvGraphicFramePr>
        <p:xfrm>
          <a:off x="114300" y="1447800"/>
          <a:ext cx="8915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Слайд" r:id="rId3" imgW="4588593" imgH="3441312" progId="PowerPoint.Slide.8">
                  <p:embed/>
                </p:oleObj>
              </mc:Choice>
              <mc:Fallback>
                <p:oleObj name="Слайд" r:id="rId3" imgW="4588593" imgH="344131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447800"/>
                        <a:ext cx="8915400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7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6711654" cy="419548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>
                <a:solidFill>
                  <a:schemeClr val="accent1"/>
                </a:solidFill>
              </a:rPr>
              <a:t>Государственный фонд «Региональный </a:t>
            </a:r>
            <a:r>
              <a:rPr lang="ru-RU" sz="2800" b="1" dirty="0" err="1">
                <a:solidFill>
                  <a:schemeClr val="accent1"/>
                </a:solidFill>
              </a:rPr>
              <a:t>микрофинансовый</a:t>
            </a:r>
            <a:r>
              <a:rPr lang="ru-RU" sz="2800" b="1" dirty="0">
                <a:solidFill>
                  <a:schemeClr val="accent1"/>
                </a:solidFill>
              </a:rPr>
              <a:t> центр» 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28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/>
              <a:t>Адрес:</a:t>
            </a:r>
            <a:r>
              <a:rPr lang="ru-RU" dirty="0"/>
              <a:t> Волгоградская обл., Волжский г., Пушкина ул., д. 45/1</a:t>
            </a:r>
            <a:endParaRPr lang="ru-RU" b="1" dirty="0"/>
          </a:p>
          <a:p>
            <a:r>
              <a:rPr lang="ru-RU" b="1" dirty="0"/>
              <a:t>Телефон:</a:t>
            </a:r>
            <a:r>
              <a:rPr lang="ru-RU" dirty="0"/>
              <a:t> (8443) 21 03 37</a:t>
            </a:r>
            <a:endParaRPr lang="ru-RU" b="1" dirty="0"/>
          </a:p>
          <a:p>
            <a:r>
              <a:rPr lang="ru-RU" b="1" dirty="0"/>
              <a:t>E-</a:t>
            </a:r>
            <a:r>
              <a:rPr lang="ru-RU" b="1" dirty="0" err="1"/>
              <a:t>mail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volganet.rmc@yandex.ru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1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055380" cy="1400530"/>
          </a:xfrm>
        </p:spPr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Схема предоставления займов </a:t>
            </a:r>
            <a:br>
              <a:rPr lang="ru-RU" sz="2400" b="1" dirty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ГФ «Региональный </a:t>
            </a:r>
            <a:r>
              <a:rPr lang="ru-RU" sz="2400" b="1" dirty="0" err="1">
                <a:solidFill>
                  <a:schemeClr val="accent1"/>
                </a:solidFill>
              </a:rPr>
              <a:t>микрофинансовый</a:t>
            </a:r>
            <a:r>
              <a:rPr lang="ru-RU" sz="2400" b="1" dirty="0">
                <a:solidFill>
                  <a:schemeClr val="accent1"/>
                </a:solidFill>
              </a:rPr>
              <a:t> центр»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81000" y="1524000"/>
          <a:ext cx="8229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Слайд" r:id="rId3" imgW="4572049" imgH="3429082" progId="PowerPoint.Slide.8">
                  <p:embed/>
                </p:oleObj>
              </mc:Choice>
              <mc:Fallback>
                <p:oleObj name="Слайд" r:id="rId3" imgW="4572049" imgH="342908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229600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76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229600" cy="5216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>
                <a:solidFill>
                  <a:schemeClr val="accent1"/>
                </a:solidFill>
              </a:rPr>
              <a:t>Государственное Автономное Учреждение Волгоградской области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«Волгоградский </a:t>
            </a:r>
            <a:r>
              <a:rPr lang="ru-RU" sz="2800" b="1" dirty="0">
                <a:solidFill>
                  <a:schemeClr val="accent1"/>
                </a:solidFill>
              </a:rPr>
              <a:t>областной </a:t>
            </a:r>
            <a:r>
              <a:rPr lang="ru-RU" sz="2800" b="1" dirty="0" smtClean="0">
                <a:solidFill>
                  <a:schemeClr val="accent1"/>
                </a:solidFill>
              </a:rPr>
              <a:t>бизнес-инкубатор»</a:t>
            </a:r>
            <a:endParaRPr lang="ru-RU" sz="2800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/>
              <a:t>Адрес: </a:t>
            </a:r>
            <a:r>
              <a:rPr lang="ru-RU" dirty="0"/>
              <a:t>Волгоградская обл., Волжский г., Пушкина ул., д. 45/1</a:t>
            </a:r>
            <a:br>
              <a:rPr lang="ru-RU" dirty="0"/>
            </a:br>
            <a:r>
              <a:rPr lang="ru-RU" b="1" dirty="0"/>
              <a:t>Телефон: (</a:t>
            </a:r>
            <a:r>
              <a:rPr lang="ru-RU" dirty="0"/>
              <a:t>8443) 21-57-80</a:t>
            </a:r>
            <a:br>
              <a:rPr lang="ru-RU" dirty="0"/>
            </a:br>
            <a:r>
              <a:rPr lang="ru-RU" b="1" dirty="0"/>
              <a:t>E-</a:t>
            </a:r>
            <a:r>
              <a:rPr lang="ru-RU" b="1" dirty="0" err="1"/>
              <a:t>mail</a:t>
            </a:r>
            <a:r>
              <a:rPr lang="ru-RU" b="1" dirty="0"/>
              <a:t>: </a:t>
            </a:r>
            <a:r>
              <a:rPr lang="ru-RU" dirty="0"/>
              <a:t>gauvobi@volganet.ru</a:t>
            </a:r>
          </a:p>
        </p:txBody>
      </p:sp>
    </p:spTree>
    <p:extLst>
      <p:ext uri="{BB962C8B-B14F-4D97-AF65-F5344CB8AC3E}">
        <p14:creationId xmlns:p14="http://schemas.microsoft.com/office/powerpoint/2010/main" val="20561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-19050" y="23465"/>
            <a:ext cx="9144000" cy="646331"/>
          </a:xfrm>
          <a:prstGeom prst="rect">
            <a:avLst/>
          </a:prstGeom>
          <a:solidFill>
            <a:srgbClr val="BCD4D6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ru-RU" sz="400" dirty="0">
              <a:solidFill>
                <a:srgbClr val="C000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Государственное автономное учреждение Волгоградской области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«Волгоградский областной бизнес-инкубатор»</a:t>
            </a:r>
          </a:p>
        </p:txBody>
      </p:sp>
      <p:pic>
        <p:nvPicPr>
          <p:cNvPr id="35" name="Рисунок 34" descr="U:\Отдел развития МСП\Протоколы_планерок\планерка с инфраструктурой\Информ. по протоколу_2\DSC01288.JPG"/>
          <p:cNvPicPr/>
          <p:nvPr/>
        </p:nvPicPr>
        <p:blipFill>
          <a:blip r:embed="rId2">
            <a:lum bright="20000" contrast="22000"/>
          </a:blip>
          <a:srcRect/>
          <a:stretch>
            <a:fillRect/>
          </a:stretch>
        </p:blipFill>
        <p:spPr bwMode="auto">
          <a:xfrm>
            <a:off x="381000" y="1219200"/>
            <a:ext cx="2102768" cy="170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sx="103000" sy="103000" algn="tr" rotWithShape="0">
              <a:prstClr val="black">
                <a:alpha val="15000"/>
              </a:prstClr>
            </a:outerShdw>
          </a:effectLst>
        </p:spPr>
      </p:pic>
      <p:pic>
        <p:nvPicPr>
          <p:cNvPr id="34" name="Рисунок 33" descr="U:\Отдел развития МСП\Протоколы_планерок\планерка с инфраструктурой\Информ. по протолколу_1\п.2\DSC_0040.JPG"/>
          <p:cNvPicPr/>
          <p:nvPr/>
        </p:nvPicPr>
        <p:blipFill>
          <a:blip r:embed="rId3">
            <a:lum bright="10000" contrast="18000"/>
          </a:blip>
          <a:srcRect/>
          <a:stretch>
            <a:fillRect/>
          </a:stretch>
        </p:blipFill>
        <p:spPr bwMode="auto">
          <a:xfrm>
            <a:off x="228601" y="3886200"/>
            <a:ext cx="2255168" cy="191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sx="102000" sy="102000" algn="tr" rotWithShape="0">
              <a:prstClr val="black">
                <a:alpha val="15000"/>
              </a:prstClr>
            </a:outerShdw>
          </a:effectLst>
        </p:spPr>
      </p:pic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089754012"/>
              </p:ext>
            </p:extLst>
          </p:nvPr>
        </p:nvGraphicFramePr>
        <p:xfrm>
          <a:off x="2512369" y="1052736"/>
          <a:ext cx="6612581" cy="543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94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«Центр </a:t>
            </a:r>
            <a:r>
              <a:rPr lang="ru-RU" sz="2800" b="1" dirty="0">
                <a:solidFill>
                  <a:schemeClr val="accent1"/>
                </a:solidFill>
              </a:rPr>
              <a:t>инжиниринга Волгоградской </a:t>
            </a:r>
            <a:r>
              <a:rPr lang="ru-RU" sz="2800" b="1" dirty="0" smtClean="0">
                <a:solidFill>
                  <a:schemeClr val="accent1"/>
                </a:solidFill>
              </a:rPr>
              <a:t>области»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28800"/>
            <a:ext cx="8763000" cy="448052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/>
              <a:t>представляет собой структурное подразделение ГАУ Волгоградской области "Волгоградский областной бизнес-инкубатор".  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Основной целью деятельности ЦИ будет стимулирование применения субъектами МСП инновационных технологий, повышения индекса технологической готовности субъектов МСП за счет применения передовых инновационных технологий, повышение их конкурентоспособности при тесном взаимодействии с учреждениями образования и науки, органами государственной власти и местного самоуправления, инвесторами.</a:t>
            </a:r>
          </a:p>
        </p:txBody>
      </p:sp>
    </p:spTree>
    <p:extLst>
      <p:ext uri="{BB962C8B-B14F-4D97-AF65-F5344CB8AC3E}">
        <p14:creationId xmlns:p14="http://schemas.microsoft.com/office/powerpoint/2010/main" val="6000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9050" y="16098"/>
            <a:ext cx="9144000" cy="369333"/>
          </a:xfrm>
          <a:prstGeom prst="rect">
            <a:avLst/>
          </a:prstGeom>
          <a:solidFill>
            <a:srgbClr val="BCD4D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</a:rPr>
              <a:t>Центр инжиниринга Волгоградской области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1045766" y="806475"/>
          <a:ext cx="7020272" cy="407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одержимое 2"/>
          <p:cNvSpPr txBox="1">
            <a:spLocks/>
          </p:cNvSpPr>
          <p:nvPr/>
        </p:nvSpPr>
        <p:spPr>
          <a:xfrm>
            <a:off x="0" y="4953000"/>
            <a:ext cx="9144000" cy="1905000"/>
          </a:xfrm>
          <a:prstGeom prst="rect">
            <a:avLst/>
          </a:prstGeom>
          <a:solidFill>
            <a:srgbClr val="BCD4D6"/>
          </a:solidFill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ts val="14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 sz="1400" b="1">
                <a:solidFill>
                  <a:srgbClr val="C00000"/>
                </a:solidFill>
                <a:cs typeface="Times New Roman" pitchFamily="18" charset="0"/>
              </a:rPr>
              <a:t>     Цели деятельности</a:t>
            </a:r>
            <a:r>
              <a:rPr lang="ru-RU" sz="140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algn="ctr" eaLnBrk="0" hangingPunct="0">
              <a:lnSpc>
                <a:spcPts val="14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повышение технологической готовности субъектов МСП за счет создания (проектирования) технологических и технических процессов и объектов, которые реализуют указанные процессы; подготовка и обеспечение процесса производства и реализации продукции по обслуживанию и эксплуатации промышленных, инфраструктурных и других объектов</a:t>
            </a:r>
          </a:p>
          <a:p>
            <a:pPr eaLnBrk="0" hangingPunct="0">
              <a:spcBef>
                <a:spcPct val="20000"/>
              </a:spcBef>
              <a:buFont typeface="Wingdings 2" pitchFamily="18" charset="2"/>
              <a:buNone/>
            </a:pPr>
            <a:r>
              <a:rPr lang="ru-RU" sz="1400" b="1"/>
              <a:t>	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0571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Наиболее серьезные препятствия для развития предпринимательской деятельности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8196" name="Picture 1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60538"/>
            <a:ext cx="8229600" cy="4792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9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«Центр </a:t>
            </a:r>
            <a:r>
              <a:rPr lang="ru-RU" sz="2800" b="1" dirty="0">
                <a:solidFill>
                  <a:schemeClr val="accent1"/>
                </a:solidFill>
              </a:rPr>
              <a:t>поддержки </a:t>
            </a:r>
            <a:r>
              <a:rPr lang="ru-RU" sz="2800" b="1" dirty="0" smtClean="0">
                <a:solidFill>
                  <a:schemeClr val="accent1"/>
                </a:solidFill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предпринимательства»</a:t>
            </a: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b="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195936"/>
          </a:xfrm>
        </p:spPr>
        <p:txBody>
          <a:bodyPr/>
          <a:lstStyle/>
          <a:p>
            <a:r>
              <a:rPr lang="ru-RU" dirty="0"/>
              <a:t>Волгоградская область, г. Волжский, ул. Пушкина, д. 45/1 </a:t>
            </a:r>
          </a:p>
          <a:p>
            <a:r>
              <a:rPr lang="ru-RU" dirty="0"/>
              <a:t>Волгоградский областной бизнес-инкубатор</a:t>
            </a:r>
          </a:p>
          <a:p>
            <a:r>
              <a:rPr lang="ru-RU" dirty="0"/>
              <a:t>Контактный телефон: 8 (8443) 21-57-80</a:t>
            </a:r>
          </a:p>
          <a:p>
            <a:r>
              <a:rPr lang="ru-RU" dirty="0"/>
              <a:t>400005, г. Волгоград, ул. 7-я Гвардейская, 2</a:t>
            </a:r>
            <a:br>
              <a:rPr lang="ru-RU" dirty="0"/>
            </a:br>
            <a:r>
              <a:rPr lang="ru-RU" dirty="0"/>
              <a:t>Тел./факс: +7 (8442) 23-22-02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dirty="0">
                <a:hlinkClick r:id="rId2"/>
              </a:rPr>
              <a:t>ok-1@volgogradcci.ru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8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Основные направления деятельности </a:t>
            </a:r>
            <a:br>
              <a:rPr lang="ru-RU" sz="2400" b="1" dirty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Центра поддержки предпринимательства Волгоградской области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28600" y="1676400"/>
          <a:ext cx="85344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Слайд" r:id="rId3" imgW="4572049" imgH="3429082" progId="PowerPoint.Slide.8">
                  <p:embed/>
                </p:oleObj>
              </mc:Choice>
              <mc:Fallback>
                <p:oleObj name="Слайд" r:id="rId3" imgW="4572049" imgH="342908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53440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3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>
                <a:solidFill>
                  <a:schemeClr val="accent1"/>
                </a:solidFill>
              </a:rPr>
              <a:t>«Европейский Информационный Корреспондентский Центр»  </a:t>
            </a:r>
          </a:p>
          <a:p>
            <a:pPr algn="ctr"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   Адрес: Волгоградская обл., Волжский г., Пушкина ул., д. 45/1</a:t>
            </a:r>
            <a:br>
              <a:rPr lang="ru-RU" b="1" dirty="0"/>
            </a:br>
            <a:r>
              <a:rPr lang="ru-RU" b="1" dirty="0"/>
              <a:t>Телефон: (8443) 21-57-80</a:t>
            </a:r>
            <a:br>
              <a:rPr lang="ru-RU" b="1" dirty="0"/>
            </a:br>
            <a:r>
              <a:rPr lang="ru-RU" b="1" dirty="0"/>
              <a:t>E-</a:t>
            </a:r>
            <a:r>
              <a:rPr lang="ru-RU" b="1" dirty="0" err="1"/>
              <a:t>mail</a:t>
            </a:r>
            <a:r>
              <a:rPr lang="ru-RU" b="1" dirty="0"/>
              <a:t>: gauvobi@volganet.ru</a:t>
            </a:r>
            <a:br>
              <a:rPr lang="ru-RU" b="1" dirty="0"/>
            </a:br>
            <a:r>
              <a:rPr lang="ru-RU" b="1" dirty="0"/>
              <a:t>Сайт: http://www.euroinfocenter.ru</a:t>
            </a:r>
          </a:p>
        </p:txBody>
      </p:sp>
    </p:spTree>
    <p:extLst>
      <p:ext uri="{BB962C8B-B14F-4D97-AF65-F5344CB8AC3E}">
        <p14:creationId xmlns:p14="http://schemas.microsoft.com/office/powerpoint/2010/main" val="19951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-12700" y="16098"/>
            <a:ext cx="9144000" cy="679291"/>
          </a:xfrm>
          <a:prstGeom prst="rect">
            <a:avLst/>
          </a:prstGeom>
          <a:solidFill>
            <a:srgbClr val="BCD4D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6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600" b="1" dirty="0">
              <a:solidFill>
                <a:srgbClr val="C00000"/>
              </a:solidFill>
              <a:latin typeface="Arial" pitchFamily="34" charset="0"/>
            </a:endParaRPr>
          </a:p>
          <a:p>
            <a:pPr algn="ctr" defTabSz="449263">
              <a:spcBef>
                <a:spcPts val="6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</a:rPr>
              <a:t>Евро </a:t>
            </a:r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</a:rPr>
              <a:t>Инфо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</a:rPr>
              <a:t> Корреспондентский Центр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 –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</a:rPr>
              <a:t>Волгоградская область</a:t>
            </a:r>
          </a:p>
          <a:p>
            <a:pPr algn="ctr" defTabSz="449263">
              <a:spcBef>
                <a:spcPts val="6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465" name="TextBox 31"/>
          <p:cNvSpPr txBox="1">
            <a:spLocks noChangeArrowheads="1"/>
          </p:cNvSpPr>
          <p:nvPr/>
        </p:nvSpPr>
        <p:spPr bwMode="auto">
          <a:xfrm>
            <a:off x="0" y="914400"/>
            <a:ext cx="9144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sz="1200" b="1">
              <a:solidFill>
                <a:srgbClr val="262673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400" b="1">
                <a:latin typeface="Verdana" pitchFamily="34" charset="0"/>
              </a:rPr>
              <a:t>Поиск партнеров для Волгоградских в странах Евросоюза и регионах РФ</a:t>
            </a:r>
          </a:p>
          <a:p>
            <a:pPr algn="ctr">
              <a:buFont typeface="Wingdings" pitchFamily="2" charset="2"/>
              <a:buChar char="ü"/>
            </a:pPr>
            <a:endParaRPr lang="ru-RU" sz="1400" b="1">
              <a:latin typeface="Verdana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400" b="1">
                <a:latin typeface="Verdana" pitchFamily="34" charset="0"/>
              </a:rPr>
              <a:t>Оказание помощи Волгоградским предприятиям в выходе: </a:t>
            </a:r>
          </a:p>
          <a:p>
            <a:pPr algn="ctr"/>
            <a:r>
              <a:rPr lang="ru-RU" sz="1400" b="1">
                <a:latin typeface="Verdana" pitchFamily="34" charset="0"/>
              </a:rPr>
              <a:t>   на рынки стран ЕС;</a:t>
            </a:r>
          </a:p>
          <a:p>
            <a:pPr algn="ctr"/>
            <a:r>
              <a:rPr lang="ru-RU" sz="1400" b="1">
                <a:latin typeface="Verdana" pitchFamily="34" charset="0"/>
              </a:rPr>
              <a:t>   на межрегиональный рынок </a:t>
            </a:r>
          </a:p>
        </p:txBody>
      </p:sp>
      <p:graphicFrame>
        <p:nvGraphicFramePr>
          <p:cNvPr id="30" name="Схема 29"/>
          <p:cNvGraphicFramePr/>
          <p:nvPr/>
        </p:nvGraphicFramePr>
        <p:xfrm>
          <a:off x="705565" y="2065982"/>
          <a:ext cx="6910208" cy="464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9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055380" cy="1400530"/>
          </a:xfrm>
        </p:spPr>
        <p:txBody>
          <a:bodyPr/>
          <a:lstStyle/>
          <a:p>
            <a:r>
              <a:rPr lang="ru-RU" sz="2800" b="1" dirty="0">
                <a:solidFill>
                  <a:schemeClr val="accent1"/>
                </a:solidFill>
              </a:rPr>
              <a:t>Основные механизмы поддержки малого и среднего бизнеса в ведущих странах мира</a:t>
            </a:r>
          </a:p>
        </p:txBody>
      </p:sp>
      <p:pic>
        <p:nvPicPr>
          <p:cNvPr id="21508" name="Рисунок 2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772816"/>
            <a:ext cx="82296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Основные  меры поддержки предприятий МСП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564904"/>
            <a:ext cx="8458200" cy="370100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</a:t>
            </a:r>
            <a:r>
              <a:rPr lang="ru-RU" sz="3600" dirty="0"/>
              <a:t>- </a:t>
            </a:r>
            <a:r>
              <a:rPr lang="ru-RU" sz="2600" b="1" dirty="0"/>
              <a:t>финансовая поддержка, </a:t>
            </a:r>
            <a:r>
              <a:rPr lang="ru-RU" sz="2600" dirty="0"/>
              <a:t>которая осуществляться согласно законодательству РФ за счет средств бюджетов субъектов РФ и местных бюджетов путем предоставления </a:t>
            </a:r>
            <a:r>
              <a:rPr lang="ru-RU" sz="2600" dirty="0">
                <a:hlinkClick r:id="rId2"/>
              </a:rPr>
              <a:t>субсидий</a:t>
            </a:r>
            <a:r>
              <a:rPr lang="ru-RU" sz="2600" dirty="0"/>
              <a:t>, </a:t>
            </a:r>
            <a:r>
              <a:rPr lang="ru-RU" sz="2600" dirty="0">
                <a:hlinkClick r:id="rId3"/>
              </a:rPr>
              <a:t>бюджетных инвестиций</a:t>
            </a:r>
            <a:r>
              <a:rPr lang="ru-RU" sz="2600" dirty="0"/>
              <a:t>, государственных и муниципальных </a:t>
            </a:r>
            <a:r>
              <a:rPr lang="ru-RU" sz="2600" dirty="0">
                <a:hlinkClick r:id="rId4"/>
              </a:rPr>
              <a:t>гарантий</a:t>
            </a:r>
            <a:r>
              <a:rPr lang="ru-RU" sz="2600" dirty="0"/>
              <a:t> по обязательствам субъектов МСП и организаций, образующих инфраструктуру поддержки субъектов МСП (ст. 17).</a:t>
            </a:r>
          </a:p>
        </p:txBody>
      </p:sp>
    </p:spTree>
    <p:extLst>
      <p:ext uri="{BB962C8B-B14F-4D97-AF65-F5344CB8AC3E}">
        <p14:creationId xmlns:p14="http://schemas.microsoft.com/office/powerpoint/2010/main" val="31492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686800" cy="554461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Сумма финансовой помощи для Москвы составляет не более 500,000 рублей, а для регионов – не более 300,000 рублей. При этом средства выделяются предпринимателю на условиях </a:t>
            </a:r>
            <a:r>
              <a:rPr lang="ru-RU" dirty="0" err="1"/>
              <a:t>софинансирования</a:t>
            </a:r>
            <a:r>
              <a:rPr lang="ru-RU" dirty="0"/>
              <a:t>. Это означает, что вы должны вложить в новый проект и свои собственные средства. Кроме того, деньги не могут быть потрачены на любые нужды, они имеют вид целевого финансирования.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Их можно использовать: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на оплату аренды зданий, помещений, производственных площадей, которые находятся в частной собственности, при этом стоимость аренды не должна превышать 3600 рублей в год за квадратный метр площади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приобретение основных средств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оснащение рабочих мест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закупку необходимых расходных материалов или сырья для производства (на эти нужды не может быть потрачено более 20% от суммы субсидии)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Естественно, что все расходы должны быть оправданы и подтверждены документально </a:t>
            </a:r>
          </a:p>
        </p:txBody>
      </p:sp>
    </p:spTree>
    <p:extLst>
      <p:ext uri="{BB962C8B-B14F-4D97-AF65-F5344CB8AC3E}">
        <p14:creationId xmlns:p14="http://schemas.microsoft.com/office/powerpoint/2010/main" val="7520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Основные  меры поддержки предприятий МСП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229600" cy="4852392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/>
              <a:t>имущественная поддержка </a:t>
            </a:r>
            <a:r>
              <a:rPr lang="ru-RU" sz="2400" dirty="0"/>
              <a:t>- осуществляется органами 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имущества, в том числе земельных участков, зданий, строений, сооружений, нежилых помещений, оборудования, машин, механизмов, установок, транспортных средств, инвентаря, инструментов, на возмездной основе, безвозмездной основе или на льготных условиях в соответствии с федеральными, региональными и муниципальными программами развития МСП. 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Указанное имущество должно использоваться по целевому назначению  </a:t>
            </a:r>
          </a:p>
        </p:txBody>
      </p:sp>
    </p:spTree>
    <p:extLst>
      <p:ext uri="{BB962C8B-B14F-4D97-AF65-F5344CB8AC3E}">
        <p14:creationId xmlns:p14="http://schemas.microsoft.com/office/powerpoint/2010/main" val="28684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Основные  меры поддержки предприятий МСП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48880"/>
            <a:ext cx="7920880" cy="36004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/>
              <a:t>- информационная поддержка п</a:t>
            </a:r>
            <a:r>
              <a:rPr lang="ru-RU" sz="2600" dirty="0"/>
              <a:t>редоставляется конкретному субъекту МСП (адресная поддержка), а также неопределенному кругу лиц путем размещения информации в сети Интернет, предоставления информации и консультаций с использованием телефонной или иной связи, распространения печатных изданий (общедоступная поддержка);</a:t>
            </a:r>
          </a:p>
        </p:txBody>
      </p:sp>
    </p:spTree>
    <p:extLst>
      <p:ext uri="{BB962C8B-B14F-4D97-AF65-F5344CB8AC3E}">
        <p14:creationId xmlns:p14="http://schemas.microsoft.com/office/powerpoint/2010/main" val="11260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Основные  меры поддержки предприятий МСП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52925"/>
            <a:ext cx="8208912" cy="419548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-  консультационная поддержка </a:t>
            </a:r>
            <a:r>
              <a:rPr lang="ru-RU" sz="2800" dirty="0"/>
              <a:t>может осуществляться в виде: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1) создания организаций, образующих инфраструктуру поддержки субъектов малого и среднего предпринимательства и оказывающих консультационные услуги субъектам малого и среднего предпринимательства, и обеспечения деятельности таких организаций;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2) компенсации затрат, произведенных и документально подтвержденных субъектами малого и среднего предпринимательства, на оплату консультационных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14725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268760"/>
            <a:ext cx="1640398" cy="24444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" name="Скругленная прямоугольная выноска 55"/>
          <p:cNvSpPr>
            <a:spLocks noChangeArrowheads="1"/>
          </p:cNvSpPr>
          <p:nvPr/>
        </p:nvSpPr>
        <p:spPr bwMode="auto">
          <a:xfrm>
            <a:off x="2771800" y="1268760"/>
            <a:ext cx="5549900" cy="3819525"/>
          </a:xfrm>
          <a:prstGeom prst="wedgeRoundRectCallout">
            <a:avLst>
              <a:gd name="adj1" fmla="val -65211"/>
              <a:gd name="adj2" fmla="val 21"/>
              <a:gd name="adj3" fmla="val 16667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5400" algn="ctr">
            <a:solidFill>
              <a:srgbClr val="95B3D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Новая экономика – это экономика, где малый бизнес представляет не менее половины рабочих мест в экономике.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При этом значительная часть малого бизнеса 2020 г. - это должны быть сектора интеллектуального и творческого труда, работающие в глобальном рынке, экспортирующие свои продукты и услуги»</a:t>
            </a: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Президент РФ Путин В.В.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Основные  меры поддержки предприятий МСП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44824"/>
            <a:ext cx="8686800" cy="4708376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- поддержка субъектов малого и среднего предпринимательства в сфере образования;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- поддержка субъектов малого и среднего предпринимательства в области инноваций и промышленного производства;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- поддержка субъектов малого и среднего предпринимательства в области ремесленной деятельности;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- поддержка субъектов малого и среднего предпринимательства, осуществляющих внешнеэкономическую деятельность;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- поддержка субъектов малого и среднего предпринимательства, осуществляющих сельскохозяйственную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5571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416824" cy="1400530"/>
          </a:xfrm>
        </p:spPr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Сравнительный анализ финансовой поддержки МСП в России и Волгоградской области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52400" y="1447800"/>
          <a:ext cx="8382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Слайд" r:id="rId3" imgW="4572049" imgH="3429082" progId="PowerPoint.Slide.8">
                  <p:embed/>
                </p:oleObj>
              </mc:Choice>
              <mc:Fallback>
                <p:oleObj name="Слайд" r:id="rId3" imgW="4572049" imgH="342908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47800"/>
                        <a:ext cx="83820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2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229600" cy="547260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/>
              <a:t>Отметим, что в России основной целью поддержки МСП остается прямое субсидирование предприятий или обеспечение их финансовыми ресурсами. 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В тоже время в зарубежных стран поддержка  направлена на создание благоприятных условий для комфортного функционирования субъектов МСП, а также облегчение их  доступа к заемным ресурсам (прежде всего - посредством реализации гарантийных программ). 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В странах с наиболее развитым сегментом МСБ (например, в Швейцарии) регулятивные практики сводятся к минимуму: упрощается система регулирования МСП и пересматриваются нормы, предъявляемые к малому и среднему бизнесу, как в производственном секторе, так и в сфере торговли (например, в Великобритании). </a:t>
            </a:r>
          </a:p>
        </p:txBody>
      </p:sp>
    </p:spTree>
    <p:extLst>
      <p:ext uri="{BB962C8B-B14F-4D97-AF65-F5344CB8AC3E}">
        <p14:creationId xmlns:p14="http://schemas.microsoft.com/office/powerpoint/2010/main" val="30566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8458200" cy="647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229600" cy="90872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Критерии отнесения хозяйствующих </a:t>
            </a:r>
            <a:r>
              <a:rPr lang="ru-RU" sz="2000" b="1" dirty="0" smtClean="0">
                <a:solidFill>
                  <a:schemeClr val="accent1"/>
                </a:solidFill>
              </a:rPr>
              <a:t>субъектов</a:t>
            </a:r>
            <a:br>
              <a:rPr lang="ru-RU" sz="2000" b="1" dirty="0" smtClean="0">
                <a:solidFill>
                  <a:schemeClr val="accent1"/>
                </a:solidFill>
              </a:rPr>
            </a:b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к малому и среднему бизнесу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066362"/>
            <a:ext cx="6182707" cy="21308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 rot="16200000">
            <a:off x="3270549" y="1542198"/>
            <a:ext cx="1981199" cy="5715000"/>
          </a:xfrm>
          <a:prstGeom prst="flowChartDelay">
            <a:avLst/>
          </a:prstGeom>
          <a:solidFill>
            <a:srgbClr val="FFFFFF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95626" y="4454557"/>
            <a:ext cx="5723023" cy="152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</a:rPr>
              <a:t>суммарная доля участия РФ, субъектов РФ,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itchFamily="34" charset="0"/>
              </a:rPr>
              <a:t>муниципальных образований, иностранных организаций и граждан, общественных и религиозных организаций (объединений), благотворительных и иных фондов, организаций, которые не относятся к субъектам малого и среднего предпринимательства, в их уставном капитале не превышает 25%;</a:t>
            </a: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95626" y="5947951"/>
            <a:ext cx="5715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Arial" pitchFamily="34" charset="0"/>
              </a:rPr>
              <a:t>Доля в уставном капитале</a:t>
            </a: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5400000">
            <a:off x="3632498" y="968407"/>
            <a:ext cx="1257300" cy="5715000"/>
          </a:xfrm>
          <a:prstGeom prst="moon">
            <a:avLst>
              <a:gd name="adj" fmla="val 74995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accent1"/>
                </a:solidFill>
              </a:rPr>
              <a:t>Ограничения в сферах деятельности предприятий МСП при оказании поддержки со стороны государства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52400" y="1371600"/>
          <a:ext cx="8763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" r:id="rId3" imgW="4563007" imgH="3422930" progId="PowerPoint.Slide.8">
                  <p:embed/>
                </p:oleObj>
              </mc:Choice>
              <mc:Fallback>
                <p:oleObj name="Слайд" r:id="rId3" imgW="4563007" imgH="342293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87630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4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344816" cy="1400530"/>
          </a:xfrm>
        </p:spPr>
        <p:txBody>
          <a:bodyPr/>
          <a:lstStyle/>
          <a:p>
            <a:r>
              <a:rPr lang="ru-RU" sz="2000" b="1" dirty="0">
                <a:solidFill>
                  <a:schemeClr val="accent1"/>
                </a:solidFill>
              </a:rPr>
              <a:t>Ограничения в видах деятельности предприятий МСП при оказании поддержки со стороны государства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84582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3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055380" cy="1400530"/>
          </a:xfrm>
        </p:spPr>
        <p:txBody>
          <a:bodyPr/>
          <a:lstStyle/>
          <a:p>
            <a:r>
              <a:rPr lang="ru-RU" sz="2000" b="1" dirty="0">
                <a:solidFill>
                  <a:schemeClr val="accent1"/>
                </a:solidFill>
              </a:rPr>
              <a:t>Организационно-технические условия, при не выполнении которых государственная поддержка предприятиям МСП может быть отказана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80010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0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055380" cy="1400530"/>
          </a:xfrm>
        </p:spPr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Государственные структуры, поддерживающие МСП </a:t>
            </a:r>
          </a:p>
        </p:txBody>
      </p:sp>
      <p:pic>
        <p:nvPicPr>
          <p:cNvPr id="14340" name="Picture 2" descr="C:\Users\gorina\AppData\Local\Microsoft\Windows\Temporary Internet Files\Content.Outlook\2RBJD9Q3\slide (3)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060848"/>
            <a:ext cx="705167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6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055380" cy="1400530"/>
          </a:xfrm>
        </p:spPr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Российское объединение предпринимателей (Большая четверка)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31752164"/>
              </p:ext>
            </p:extLst>
          </p:nvPr>
        </p:nvGraphicFramePr>
        <p:xfrm>
          <a:off x="762000" y="1196752"/>
          <a:ext cx="7389860" cy="528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8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1418</Words>
  <Application>Microsoft Office PowerPoint</Application>
  <PresentationFormat>Экран (4:3)</PresentationFormat>
  <Paragraphs>147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Ион</vt:lpstr>
      <vt:lpstr>Слайд Microsoft PowerPoint</vt:lpstr>
      <vt:lpstr>Программы поддержки предпринимателей</vt:lpstr>
      <vt:lpstr>Наиболее серьезные препятствия для развития предпринимательской деятельности</vt:lpstr>
      <vt:lpstr>Презентация PowerPoint</vt:lpstr>
      <vt:lpstr>Критерии отнесения хозяйствующих субъектов  к малому и среднему бизнесу</vt:lpstr>
      <vt:lpstr>Ограничения в сферах деятельности предприятий МСП при оказании поддержки со стороны государства</vt:lpstr>
      <vt:lpstr>Ограничения в видах деятельности предприятий МСП при оказании поддержки со стороны государства</vt:lpstr>
      <vt:lpstr>Организационно-технические условия, при не выполнении которых государственная поддержка предприятиям МСП может быть отказана</vt:lpstr>
      <vt:lpstr>Государственные структуры, поддерживающие МСП </vt:lpstr>
      <vt:lpstr>Российское объединение предпринимателей (Большая четверка)</vt:lpstr>
      <vt:lpstr>Инфраструктура поддержки субъектов малого и среднего предпринимательства</vt:lpstr>
      <vt:lpstr>Презентация PowerPoint</vt:lpstr>
      <vt:lpstr>Презентация PowerPoint</vt:lpstr>
      <vt:lpstr>Схема реализации программы предоставления поручительства НК «Региональный фонд» </vt:lpstr>
      <vt:lpstr>Презентация PowerPoint</vt:lpstr>
      <vt:lpstr>Схема предоставления займов  ГФ «Региональный микрофинансовый центр»</vt:lpstr>
      <vt:lpstr>Презентация PowerPoint</vt:lpstr>
      <vt:lpstr>Презентация PowerPoint</vt:lpstr>
      <vt:lpstr>«Центр инжиниринга Волгоградской области»</vt:lpstr>
      <vt:lpstr>Презентация PowerPoint</vt:lpstr>
      <vt:lpstr>«Центр поддержки  предпринимательства»   </vt:lpstr>
      <vt:lpstr>Основные направления деятельности  Центра поддержки предпринимательства Волгоградской области</vt:lpstr>
      <vt:lpstr>Презентация PowerPoint</vt:lpstr>
      <vt:lpstr>Презентация PowerPoint</vt:lpstr>
      <vt:lpstr>Основные механизмы поддержки малого и среднего бизнеса в ведущих странах мира</vt:lpstr>
      <vt:lpstr>Основные  меры поддержки предприятий МСП </vt:lpstr>
      <vt:lpstr>Презентация PowerPoint</vt:lpstr>
      <vt:lpstr>Основные  меры поддержки предприятий МСП</vt:lpstr>
      <vt:lpstr>Основные  меры поддержки предприятий МСП</vt:lpstr>
      <vt:lpstr>Основные  меры поддержки предприятий МСП</vt:lpstr>
      <vt:lpstr>Основные  меры поддержки предприятий МСП</vt:lpstr>
      <vt:lpstr>Сравнительный анализ финансовой поддержки МСП в России и Волгоградской области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Zlochevskiy</dc:creator>
  <cp:lastModifiedBy>Toshiba-456</cp:lastModifiedBy>
  <cp:revision>11</cp:revision>
  <dcterms:created xsi:type="dcterms:W3CDTF">2015-03-06T14:13:21Z</dcterms:created>
  <dcterms:modified xsi:type="dcterms:W3CDTF">2015-03-22T13:36:40Z</dcterms:modified>
</cp:coreProperties>
</file>