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0" r:id="rId2"/>
    <p:sldMasterId id="2147483713" r:id="rId3"/>
  </p:sldMasterIdLst>
  <p:notesMasterIdLst>
    <p:notesMasterId r:id="rId33"/>
  </p:notesMasterIdLst>
  <p:sldIdLst>
    <p:sldId id="256" r:id="rId4"/>
    <p:sldId id="307" r:id="rId5"/>
    <p:sldId id="259" r:id="rId6"/>
    <p:sldId id="260" r:id="rId7"/>
    <p:sldId id="323" r:id="rId8"/>
    <p:sldId id="324" r:id="rId9"/>
    <p:sldId id="257" r:id="rId10"/>
    <p:sldId id="262" r:id="rId11"/>
    <p:sldId id="308" r:id="rId12"/>
    <p:sldId id="317" r:id="rId13"/>
    <p:sldId id="318" r:id="rId14"/>
    <p:sldId id="266" r:id="rId15"/>
    <p:sldId id="313" r:id="rId16"/>
    <p:sldId id="267" r:id="rId17"/>
    <p:sldId id="329" r:id="rId18"/>
    <p:sldId id="325" r:id="rId19"/>
    <p:sldId id="270" r:id="rId20"/>
    <p:sldId id="327" r:id="rId21"/>
    <p:sldId id="331" r:id="rId22"/>
    <p:sldId id="332" r:id="rId23"/>
    <p:sldId id="302" r:id="rId24"/>
    <p:sldId id="310" r:id="rId25"/>
    <p:sldId id="316" r:id="rId26"/>
    <p:sldId id="319" r:id="rId27"/>
    <p:sldId id="321" r:id="rId28"/>
    <p:sldId id="320" r:id="rId29"/>
    <p:sldId id="309" r:id="rId30"/>
    <p:sldId id="322" r:id="rId31"/>
    <p:sldId id="301" r:id="rId32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7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ksana_Kuznetsova" initials="OK" lastIdx="5" clrIdx="0"/>
  <p:cmAuthor id="1" name="Denis Esaulov" initials="DE" lastIdx="1" clrIdx="1"/>
  <p:cmAuthor id="2" name="Julia Leonova" initials="JL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E8B"/>
    <a:srgbClr val="E25F5A"/>
    <a:srgbClr val="343433"/>
    <a:srgbClr val="39B8BF"/>
    <a:srgbClr val="8FD0D1"/>
    <a:srgbClr val="9DCD8F"/>
    <a:srgbClr val="777776"/>
    <a:srgbClr val="B0D5E2"/>
    <a:srgbClr val="67A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75" autoAdjust="0"/>
    <p:restoredTop sz="87929" autoAdjust="0"/>
  </p:normalViewPr>
  <p:slideViewPr>
    <p:cSldViewPr snapToGrid="0" snapToObjects="1">
      <p:cViewPr>
        <p:scale>
          <a:sx n="90" d="100"/>
          <a:sy n="90" d="100"/>
        </p:scale>
        <p:origin x="-2244" y="-690"/>
      </p:cViewPr>
      <p:guideLst>
        <p:guide orient="horz" pos="37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PISA 2012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Россия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PISA 2015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Россия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673664"/>
        <c:axId val="88675456"/>
      </c:barChart>
      <c:catAx>
        <c:axId val="88673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8675456"/>
        <c:crosses val="autoZero"/>
        <c:auto val="1"/>
        <c:lblAlgn val="ctr"/>
        <c:lblOffset val="100"/>
        <c:noMultiLvlLbl val="0"/>
      </c:catAx>
      <c:valAx>
        <c:axId val="88675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673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51537873695E-2"/>
          <c:y val="7.7687951210454798E-2"/>
          <c:w val="0.55726245266865504"/>
          <c:h val="0.74701745860420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Лист1!$D$10</c:f>
              <c:strCache>
                <c:ptCount val="1"/>
                <c:pt idx="0">
                  <c:v>Аудитория: действительных и потенциальных потребителей финансовых услуг с низким и средним уровнем доходов в пилотных регионах Проекта</c:v>
                </c:pt>
              </c:strCache>
            </c:strRef>
          </c:tx>
          <c:spPr>
            <a:solidFill>
              <a:srgbClr val="9DCD8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Лист1!$E$9:$G$9</c:f>
              <c:numCache>
                <c:formatCode>General</c:formatCode>
                <c:ptCount val="3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</c:numCache>
            </c:numRef>
          </c:cat>
          <c:val>
            <c:numRef>
              <c:f>Лист1!$E$10:$G$10</c:f>
              <c:numCache>
                <c:formatCode>0%</c:formatCode>
                <c:ptCount val="3"/>
                <c:pt idx="0">
                  <c:v>0.630000000000001</c:v>
                </c:pt>
                <c:pt idx="1">
                  <c:v>0.66000000000000103</c:v>
                </c:pt>
                <c:pt idx="2">
                  <c:v>0.68000000000000105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670464"/>
        <c:axId val="98672000"/>
      </c:barChart>
      <c:catAx>
        <c:axId val="9867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672000"/>
        <c:crosses val="autoZero"/>
        <c:auto val="1"/>
        <c:lblAlgn val="ctr"/>
        <c:lblOffset val="100"/>
        <c:noMultiLvlLbl val="0"/>
      </c:catAx>
      <c:valAx>
        <c:axId val="986720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86704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Лист1!$D$17</c:f>
              <c:strCache>
                <c:ptCount val="1"/>
                <c:pt idx="0">
                  <c:v>Аудитория: действительных и потенциальных потребителей финансовых услуг с низким и средним уровнем доходов в пилотных регионах Проекта</c:v>
                </c:pt>
              </c:strCache>
            </c:strRef>
          </c:tx>
          <c:spPr>
            <a:solidFill>
              <a:srgbClr val="9DCD8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Лист1!$E$16:$G$16</c:f>
              <c:numCache>
                <c:formatCode>General</c:formatCode>
                <c:ptCount val="3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</c:numCache>
            </c:numRef>
          </c:cat>
          <c:val>
            <c:numRef>
              <c:f>Лист1!$E$17:$G$17</c:f>
              <c:numCache>
                <c:formatCode>0%</c:formatCode>
                <c:ptCount val="3"/>
                <c:pt idx="0">
                  <c:v>0.3</c:v>
                </c:pt>
                <c:pt idx="1">
                  <c:v>0.35</c:v>
                </c:pt>
                <c:pt idx="2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705408"/>
        <c:axId val="98706944"/>
      </c:barChart>
      <c:catAx>
        <c:axId val="98705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706944"/>
        <c:crosses val="autoZero"/>
        <c:auto val="1"/>
        <c:lblAlgn val="ctr"/>
        <c:lblOffset val="100"/>
        <c:noMultiLvlLbl val="0"/>
      </c:catAx>
      <c:valAx>
        <c:axId val="98706944"/>
        <c:scaling>
          <c:orientation val="minMax"/>
          <c:min val="0.25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8705408"/>
        <c:crosses val="autoZero"/>
        <c:crossBetween val="between"/>
        <c:majorUnit val="0.05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Лист1!$D$21</c:f>
              <c:strCache>
                <c:ptCount val="1"/>
                <c:pt idx="0">
                  <c:v>Аудитория: действительных и потенциальных потребителей финансовых услуг с низким и средним уровнем доходов в пилотных регионах Проекта</c:v>
                </c:pt>
              </c:strCache>
            </c:strRef>
          </c:tx>
          <c:spPr>
            <a:solidFill>
              <a:srgbClr val="9DCD8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Лист1!$E$20:$G$20</c:f>
              <c:numCache>
                <c:formatCode>General</c:formatCode>
                <c:ptCount val="3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</c:numCache>
            </c:numRef>
          </c:cat>
          <c:val>
            <c:numRef>
              <c:f>Лист1!$E$21:$G$21</c:f>
              <c:numCache>
                <c:formatCode>0%</c:formatCode>
                <c:ptCount val="3"/>
                <c:pt idx="0">
                  <c:v>0.69000000000000095</c:v>
                </c:pt>
                <c:pt idx="1">
                  <c:v>0.70000000000000095</c:v>
                </c:pt>
                <c:pt idx="2">
                  <c:v>0.72000000000000097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740096"/>
        <c:axId val="98741632"/>
      </c:barChart>
      <c:catAx>
        <c:axId val="98740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741632"/>
        <c:crosses val="autoZero"/>
        <c:auto val="1"/>
        <c:lblAlgn val="ctr"/>
        <c:lblOffset val="100"/>
        <c:noMultiLvlLbl val="0"/>
      </c:catAx>
      <c:valAx>
        <c:axId val="987416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87400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Лист1!$D$24</c:f>
              <c:strCache>
                <c:ptCount val="1"/>
                <c:pt idx="0">
                  <c:v>Аудитория: представителей всех целевых групп населения в пилотных регионах Проекта</c:v>
                </c:pt>
              </c:strCache>
            </c:strRef>
          </c:tx>
          <c:spPr>
            <a:solidFill>
              <a:srgbClr val="9DCD8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Лист1!$E$23:$G$23</c:f>
              <c:numCache>
                <c:formatCode>General</c:formatCode>
                <c:ptCount val="3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</c:numCache>
            </c:numRef>
          </c:cat>
          <c:val>
            <c:numRef>
              <c:f>Лист1!$E$24:$G$24</c:f>
              <c:numCache>
                <c:formatCode>0%</c:formatCode>
                <c:ptCount val="3"/>
                <c:pt idx="0">
                  <c:v>0.32</c:v>
                </c:pt>
                <c:pt idx="1">
                  <c:v>0.4</c:v>
                </c:pt>
                <c:pt idx="2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050048"/>
        <c:axId val="98051584"/>
      </c:barChart>
      <c:catAx>
        <c:axId val="9805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051584"/>
        <c:crosses val="autoZero"/>
        <c:auto val="1"/>
        <c:lblAlgn val="ctr"/>
        <c:lblOffset val="100"/>
        <c:noMultiLvlLbl val="0"/>
      </c:catAx>
      <c:valAx>
        <c:axId val="98051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80500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C43A6-D10B-47C6-8BD8-E32D4ACC8C38}" type="datetimeFigureOut">
              <a:rPr lang="ru-RU" smtClean="0"/>
              <a:pPr/>
              <a:t>24.08.2018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DAF4E-319C-43CF-A191-27A03EF954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6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01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47880-0D07-46C1-B7C1-84392E1D8AF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77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Правит Леонова!!!!!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3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94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75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77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4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393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DAF4E-319C-43CF-A191-27A03EF9549E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55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8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0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62" y="1805768"/>
            <a:ext cx="5540291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68"/>
            <a:ext cx="2585005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4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7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83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4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37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57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08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00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48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79426"/>
            <a:ext cx="4834172" cy="794081"/>
          </a:xfrm>
          <a:prstGeom prst="rect">
            <a:avLst/>
          </a:prstGeom>
        </p:spPr>
        <p:txBody>
          <a:bodyPr lIns="111458" tIns="55729" rIns="111458" bIns="55729"/>
          <a:lstStyle>
            <a:lvl1pPr algn="l"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36546"/>
            <a:ext cx="4834172" cy="3832058"/>
          </a:xfrm>
          <a:prstGeom prst="rect">
            <a:avLst/>
          </a:prstGeom>
        </p:spPr>
        <p:txBody>
          <a:bodyPr lIns="111458" tIns="55729" rIns="111458" bIns="55729"/>
          <a:lstStyle>
            <a:lvl1pPr marL="190187" indent="-190187" algn="l">
              <a:buClr>
                <a:srgbClr val="00909B"/>
              </a:buClr>
              <a:tabLst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454592" y="1873505"/>
            <a:ext cx="4835704" cy="463044"/>
          </a:xfrm>
          <a:prstGeom prst="rect">
            <a:avLst/>
          </a:prstGeom>
        </p:spPr>
        <p:txBody>
          <a:bodyPr lIns="111458" tIns="55729" rIns="111458" bIns="55729"/>
          <a:lstStyle>
            <a:lvl1pPr marL="0" marR="0" indent="0" algn="l" defTabSz="5573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7498" y="6352267"/>
            <a:ext cx="681454" cy="365125"/>
          </a:xfrm>
          <a:prstGeom prst="rect">
            <a:avLst/>
          </a:prstGeom>
        </p:spPr>
        <p:txBody>
          <a:bodyPr vert="horz" lIns="111458" tIns="55729" rIns="111458" bIns="55729" rtlCol="0" anchor="ctr"/>
          <a:lstStyle>
            <a:lvl1pPr algn="r">
              <a:defRPr sz="15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5520331" y="1085493"/>
            <a:ext cx="3179579" cy="5095995"/>
          </a:xfrm>
          <a:prstGeom prst="rect">
            <a:avLst/>
          </a:prstGeom>
        </p:spPr>
        <p:txBody>
          <a:bodyPr lIns="102378" tIns="51190" rIns="102378" bIns="51190" anchor="ctr"/>
          <a:lstStyle>
            <a:lvl1pPr algn="ctr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81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39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82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9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09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8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23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6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3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1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93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76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6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2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9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9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2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6E0F-C774-0549-84B1-7A916D46B85D}" type="datetimeFigureOut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6E0F-C774-0549-84B1-7A916D46B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jpeg"/><Relationship Id="rId7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" Type="http://schemas.openxmlformats.org/officeDocument/2006/relationships/image" Target="../media/image6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6.png"/><Relationship Id="rId7" Type="http://schemas.openxmlformats.org/officeDocument/2006/relationships/image" Target="../media/image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61.jpeg"/><Relationship Id="rId5" Type="http://schemas.openxmlformats.org/officeDocument/2006/relationships/image" Target="../media/image58.png"/><Relationship Id="rId10" Type="http://schemas.openxmlformats.org/officeDocument/2006/relationships/image" Target="../media/image60.jpeg"/><Relationship Id="rId4" Type="http://schemas.openxmlformats.org/officeDocument/2006/relationships/image" Target="../media/image57.jpe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6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4" y="507569"/>
            <a:ext cx="2388676" cy="313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3" y="446196"/>
            <a:ext cx="2144576" cy="584092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 bwMode="auto">
          <a:xfrm>
            <a:off x="397565" y="2014917"/>
            <a:ext cx="8317065" cy="2266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Проект Минфина России</a:t>
            </a:r>
            <a:endParaRPr lang="en-US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«</a:t>
            </a:r>
            <a:r>
              <a:rPr lang="ru-RU" b="1" dirty="0">
                <a:solidFill>
                  <a:srgbClr val="777776"/>
                </a:solidFill>
                <a:latin typeface="Tahoma" charset="0"/>
              </a:rPr>
              <a:t>Содействие повышению уровня финансовой грамотности населения </a:t>
            </a: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и</a:t>
            </a:r>
            <a:r>
              <a:rPr lang="en-US" b="1" dirty="0" smtClean="0">
                <a:solidFill>
                  <a:srgbClr val="777776"/>
                </a:solidFill>
                <a:latin typeface="Tahoma" charset="0"/>
              </a:rPr>
              <a:t> </a:t>
            </a: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развитию финансового</a:t>
            </a:r>
            <a:r>
              <a:rPr lang="en-US" b="1" dirty="0" smtClean="0">
                <a:solidFill>
                  <a:srgbClr val="777776"/>
                </a:solidFill>
                <a:latin typeface="Tahoma" charset="0"/>
              </a:rPr>
              <a:t> </a:t>
            </a: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образования </a:t>
            </a:r>
            <a:endParaRPr lang="en-US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в Российской</a:t>
            </a:r>
            <a:r>
              <a:rPr lang="en-US" b="1" dirty="0" smtClean="0">
                <a:solidFill>
                  <a:srgbClr val="777776"/>
                </a:solidFill>
                <a:latin typeface="Tahoma" charset="0"/>
              </a:rPr>
              <a:t> </a:t>
            </a:r>
            <a:r>
              <a:rPr lang="ru-RU" b="1" dirty="0" smtClean="0">
                <a:solidFill>
                  <a:srgbClr val="777776"/>
                </a:solidFill>
                <a:latin typeface="Tahoma" charset="0"/>
              </a:rPr>
              <a:t>Федерации»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 smtClean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 smtClean="0">
              <a:solidFill>
                <a:srgbClr val="777776"/>
              </a:solidFill>
              <a:latin typeface="Tahoma" charset="0"/>
              <a:ea typeface="+mj-ea"/>
              <a:cs typeface="+mj-cs"/>
            </a:endParaRPr>
          </a:p>
        </p:txBody>
      </p:sp>
      <p:pic>
        <p:nvPicPr>
          <p:cNvPr id="1028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69" y="396385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"/>
    </mc:Choice>
    <mc:Fallback xmlns="">
      <p:transition spd="slow" advTm="27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39010" y="1611208"/>
            <a:ext cx="2779094" cy="278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ПИЛОТНЫХ РЕГИОНА</a:t>
            </a:r>
            <a:endParaRPr lang="en-US" sz="1600" b="1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010" y="2009494"/>
            <a:ext cx="19686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определены в 2011 </a:t>
            </a:r>
            <a:r>
              <a:rPr lang="ru-RU" sz="10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lang="en-US" sz="10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00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9010" y="2255715"/>
            <a:ext cx="2185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Калининградская область</a:t>
            </a:r>
            <a:endParaRPr lang="en-US" sz="10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33020" y="2255715"/>
            <a:ext cx="2185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Волгоградская область</a:t>
            </a:r>
            <a:endParaRPr lang="en-US" sz="10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object 9"/>
          <p:cNvSpPr/>
          <p:nvPr/>
        </p:nvSpPr>
        <p:spPr>
          <a:xfrm flipV="1">
            <a:off x="422856" y="1778339"/>
            <a:ext cx="3966264" cy="17282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39010" y="2636913"/>
            <a:ext cx="405011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РЕГИОНОВ-УЧАСТНИКОВ </a:t>
            </a:r>
            <a:endParaRPr lang="en-US" sz="1600" b="1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9010" y="3150874"/>
            <a:ext cx="2227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присоединились в 2013 </a:t>
            </a:r>
            <a:r>
              <a:rPr lang="ru-RU" sz="10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lang="en-US" sz="10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00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9010" y="3397095"/>
            <a:ext cx="2185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Алтайский край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Архангельская область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Краснодарский край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Саратовская область</a:t>
            </a:r>
            <a:endParaRPr lang="en-US" sz="10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33020" y="3414029"/>
            <a:ext cx="2185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Ставропольский край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Республика Татарстан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Томская область</a:t>
            </a:r>
            <a:endParaRPr lang="en-US" sz="10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object 9"/>
          <p:cNvSpPr/>
          <p:nvPr/>
        </p:nvSpPr>
        <p:spPr>
          <a:xfrm flipV="1">
            <a:off x="422856" y="2919719"/>
            <a:ext cx="3966264" cy="17282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9010" y="4167706"/>
            <a:ext cx="46656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Разработанные региональные программы учитывают</a:t>
            </a:r>
            <a:r>
              <a:rPr lang="en-US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лучший опыт пилотных регионов</a:t>
            </a:r>
            <a:r>
              <a:rPr lang="en-US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первые результаты реализации Проекта</a:t>
            </a:r>
            <a:r>
              <a:rPr lang="en-US" sz="11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100" b="1" dirty="0" smtClean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37406" y="6079165"/>
            <a:ext cx="8784674" cy="462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МЕРОПРИЯТИЯ ПРОЕКТА В ЦЕЛОМ ОХВАТЫВАЮТ ВСЕ РЕГИОНЫ РОССИИ</a:t>
            </a:r>
            <a:endParaRPr lang="en-US" sz="1600" b="1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object 9"/>
          <p:cNvSpPr/>
          <p:nvPr/>
        </p:nvSpPr>
        <p:spPr>
          <a:xfrm flipV="1">
            <a:off x="339009" y="6196790"/>
            <a:ext cx="7374124" cy="227684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39010" y="4976102"/>
            <a:ext cx="4050110" cy="278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2018 г. </a:t>
            </a:r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40 РЕГИОНАМ РОССИИ</a:t>
            </a:r>
            <a:endParaRPr lang="en-US" sz="1600" b="1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35"/>
          <p:cNvSpPr/>
          <p:nvPr/>
        </p:nvSpPr>
        <p:spPr>
          <a:xfrm>
            <a:off x="339010" y="5267513"/>
            <a:ext cx="5035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оказывается методическая и информационная поддержка, а также предоставляются образовательные материалы.</a:t>
            </a:r>
            <a:endParaRPr lang="en-US" sz="120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object 9"/>
          <p:cNvSpPr/>
          <p:nvPr/>
        </p:nvSpPr>
        <p:spPr>
          <a:xfrm flipV="1">
            <a:off x="422856" y="5036358"/>
            <a:ext cx="3966264" cy="17282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20323" b="17383"/>
          <a:stretch/>
        </p:blipFill>
        <p:spPr>
          <a:xfrm>
            <a:off x="4810121" y="1674804"/>
            <a:ext cx="4211959" cy="4032448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73193" y="740127"/>
            <a:ext cx="798068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ГЕОГРАФИЯ ПРОЕКТА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"/>
    </mc:Choice>
    <mc:Fallback xmlns="">
      <p:transition spd="slow" advTm="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22" grpId="0"/>
      <p:bldP spid="23" grpId="0"/>
      <p:bldP spid="24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ТЕРРИТОРИИ РЕГИОНОВ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23528" y="1265939"/>
            <a:ext cx="5790857" cy="938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СОЗДАНЫ РЕГИОНАЛЬНЫЕ ЦЕНТРЫ</a:t>
            </a:r>
            <a:endParaRPr lang="en-US" sz="1600" b="1" dirty="0" smtClean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ФИНАНСОВОЙ ГРАМОТНОСТИ:</a:t>
            </a:r>
            <a:endParaRPr lang="en-US" sz="1600" b="1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9552" y="2003367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Архангельская область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Алтайский край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Волгоградская область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Калининградская область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Краснодарский край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b="1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35896" y="2003367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Саратовская область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Ставропольский край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Томская область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Республика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Татарстан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b="1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b="1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7544" y="3212976"/>
            <a:ext cx="849694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Сформирована </a:t>
            </a:r>
            <a:r>
              <a:rPr lang="ru-RU" sz="12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консультирования и просвещения граждан.</a:t>
            </a:r>
          </a:p>
          <a:p>
            <a:pPr marL="171450" indent="-171450">
              <a:spcAft>
                <a:spcPts val="600"/>
              </a:spcAft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Организовано </a:t>
            </a:r>
            <a:r>
              <a:rPr lang="ru-RU" sz="12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КОНСУЛЬТИРОВАНИЕ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граждан по вопросам управления личными финансами и защиты прав потребителей, обучение различных целевых групп, информирование через различные каналы СМИ.</a:t>
            </a:r>
          </a:p>
          <a:p>
            <a:pPr marL="171450" lvl="0" indent="-171450">
              <a:spcAft>
                <a:spcPts val="600"/>
              </a:spcAft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Проводятся </a:t>
            </a:r>
            <a:r>
              <a:rPr lang="ru-RU" sz="12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ОБРАЗОВАТЕЛЬНЫЕ МЕРОПРИЯТИЯ ДЛЯ ШКОЛЬНЫХ ПЕДАГОГОВ И РАБОТНИКОВ БИБЛИОТЕЧНОЙ СИСТЕМЫ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рамках круглых столов, семинаров, вебинаров, мастер-классов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(более 15 000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человек).</a:t>
            </a:r>
          </a:p>
          <a:p>
            <a:pPr marL="171450" lvl="0" indent="-171450">
              <a:spcAft>
                <a:spcPts val="600"/>
              </a:spcAft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Проводятся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ОБРАЗОВАТЕЛЬНЫЕ МЕРОПРИЯТИЯ ДЛЯ РАЗЛИЧНЫХ ЦЕЛЕВЫХ ГРУПП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Прошли обучение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500 000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человек, в том числе: дошкольники –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10 000,     школьники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200 000,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студенты и молодежь –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70 000,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взрослое население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220 000.</a:t>
            </a:r>
            <a:endParaRPr lang="en-US" sz="120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Проводятся </a:t>
            </a:r>
            <a:r>
              <a:rPr lang="ru-RU" sz="12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РЕГИОНАЛЬНЫЕ СОЦИОЛОГИЧЕСКИЕ ИССЛЕДОВАНИЯ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уровня финансовой грамотности населения, 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</a:t>
            </a: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учитываются при корректировке региональных программ и мероприятий.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Проводятся </a:t>
            </a:r>
            <a:r>
              <a:rPr lang="ru-RU" sz="12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РЕГИОНАЛЬНЫЕ ИНФОРМАЦИОННО-ПРОСВЕТИТЕЛЬСКИЕ КАМПАНИИ</a:t>
            </a: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object 2"/>
          <p:cNvSpPr/>
          <p:nvPr/>
        </p:nvSpPr>
        <p:spPr>
          <a:xfrm>
            <a:off x="6588224" y="908720"/>
            <a:ext cx="2117651" cy="2117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object 9"/>
          <p:cNvSpPr/>
          <p:nvPr/>
        </p:nvSpPr>
        <p:spPr>
          <a:xfrm flipV="1">
            <a:off x="683568" y="2996952"/>
            <a:ext cx="8277011" cy="10089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"/>
    </mc:Choice>
    <mc:Fallback xmlns="">
      <p:transition spd="slow" advTm="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5" grpId="0"/>
      <p:bldP spid="26" grpId="0"/>
      <p:bldP spid="27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7845" y="806141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НАЧАЛЬНАЯ И СРЕДНЯЯ ШКОЛА:</a:t>
            </a:r>
          </a:p>
        </p:txBody>
      </p:sp>
      <p:sp>
        <p:nvSpPr>
          <p:cNvPr id="2" name="Rectangle 1"/>
          <p:cNvSpPr/>
          <p:nvPr/>
        </p:nvSpPr>
        <p:spPr>
          <a:xfrm>
            <a:off x="-2841" y="1602671"/>
            <a:ext cx="9146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17 учебно-методических комплектов по финансовой грамотности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созданы и протестированы для учащихся школ системы общего образования 2-11 классов, профильного образования и воспитанников детских домов - </a:t>
            </a:r>
            <a:r>
              <a:rPr lang="ru-RU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8 млн </a:t>
            </a:r>
            <a:r>
              <a:rPr lang="ru-RU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экземпляров</a:t>
            </a:r>
            <a:endParaRPr lang="ru-RU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90541" y="2950530"/>
            <a:ext cx="1987555" cy="523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5000</a:t>
            </a:r>
            <a:endParaRPr lang="en-US" sz="20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6443" y="3480472"/>
            <a:ext cx="11752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УЧАЩИХСЯ</a:t>
            </a:r>
            <a:endParaRPr lang="en-US" sz="105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9010" y="2950530"/>
            <a:ext cx="148064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АПРОБАЦИИ</a:t>
            </a:r>
          </a:p>
          <a:p>
            <a:r>
              <a:rPr lang="ru-RU" sz="105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КОМПЛЕКТОВ</a:t>
            </a:r>
          </a:p>
          <a:p>
            <a:r>
              <a:rPr lang="ru-RU" sz="105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ПРИНЯЛИ </a:t>
            </a:r>
          </a:p>
          <a:p>
            <a:r>
              <a:rPr lang="ru-RU" sz="105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УЧАСТИЕ 5 РЕГИОНОВ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16443" y="3665081"/>
            <a:ext cx="2185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3AE8B"/>
              </a:buClr>
            </a:pPr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ключая</a:t>
            </a:r>
            <a:endParaRPr lang="en-US" sz="1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23AE8B"/>
              </a:buClr>
            </a:pPr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оспитанников</a:t>
            </a:r>
            <a:endParaRPr lang="en-US" sz="1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23AE8B"/>
              </a:buClr>
            </a:pPr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</a:t>
            </a:r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етских домов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60869" y="2954086"/>
            <a:ext cx="1987555" cy="523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200</a:t>
            </a:r>
            <a:endParaRPr lang="en-US" sz="20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86771" y="3471328"/>
            <a:ext cx="11752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ПЕДАГОГОВ</a:t>
            </a:r>
            <a:endParaRPr lang="en-US" sz="105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299664" y="2950530"/>
            <a:ext cx="1987555" cy="523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3000</a:t>
            </a:r>
            <a:endParaRPr lang="en-US" sz="20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25566" y="3480472"/>
            <a:ext cx="11752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РОДИТЕЛЕЙ</a:t>
            </a:r>
            <a:endParaRPr lang="en-US" sz="105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152606"/>
            <a:ext cx="9144000" cy="339773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0864" y="6207076"/>
            <a:ext cx="87359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* Материалы доступны для свободного скачивания на сайте Минфина России: http://www.minfin.ru/ru/om/fingram/directions/programs</a:t>
            </a:r>
            <a:endParaRPr lang="en-US" sz="9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4" name="object 5"/>
          <p:cNvSpPr/>
          <p:nvPr/>
        </p:nvSpPr>
        <p:spPr>
          <a:xfrm>
            <a:off x="0" y="4451155"/>
            <a:ext cx="9150096" cy="1701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4" y="2935851"/>
            <a:ext cx="858742" cy="487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36" y="2954086"/>
            <a:ext cx="795530" cy="4566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97" y="2946012"/>
            <a:ext cx="670056" cy="730970"/>
          </a:xfrm>
          <a:prstGeom prst="rect">
            <a:avLst/>
          </a:prstGeom>
        </p:spPr>
      </p:pic>
      <p:pic>
        <p:nvPicPr>
          <p:cNvPr id="2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"/>
    </mc:Choice>
    <mc:Fallback xmlns=""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5" grpId="0"/>
      <p:bldP spid="24" grpId="0"/>
      <p:bldP spid="27" grpId="0"/>
      <p:bldP spid="28" grpId="0"/>
      <p:bldP spid="29" grpId="0"/>
      <p:bldP spid="30" grpId="0"/>
      <p:bldP spid="32" grpId="0"/>
      <p:bldP spid="41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13</a:t>
            </a:fld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011687"/>
            <a:ext cx="8281752" cy="794081"/>
          </a:xfrm>
        </p:spPr>
        <p:txBody>
          <a:bodyPr>
            <a:noAutofit/>
          </a:bodyPr>
          <a:lstStyle/>
          <a:p>
            <a:pPr algn="ctr"/>
            <a:r>
              <a:rPr lang="ru-RU" cap="all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ОБРАЗОВАТЕЛЬНОЕ НАПРАВЛЕНИЕ</a:t>
            </a:r>
            <a:r>
              <a:rPr lang="ru-RU" sz="2800" dirty="0">
                <a:solidFill>
                  <a:srgbClr val="4CAF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dirty="0">
                <a:solidFill>
                  <a:srgbClr val="4CAF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685" y="1609329"/>
            <a:ext cx="8483510" cy="3271566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pPr>
              <a:spcAft>
                <a:spcPts val="526"/>
              </a:spcAft>
              <a:buClr>
                <a:srgbClr val="90C079"/>
              </a:buClr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Дополнительно в регионах разработано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образовательных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курсов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комплектами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методических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материалов для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различных социальных и возрастных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групп и проведена их апробация: </a:t>
            </a: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детских садов;</a:t>
            </a: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слабослышащих и слабовидящих детей;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военных пенсионеров и их семей;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фермеров и сельского населения;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малого бизнеса;</a:t>
            </a: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летних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тематических лагерей и др.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526"/>
              </a:spcAft>
              <a:buClr>
                <a:srgbClr val="90C079"/>
              </a:buClr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прошедшие апробацию программы передаются в другие регионы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spcAft>
                <a:spcPts val="526"/>
              </a:spcAft>
              <a:buClr>
                <a:srgbClr val="90C079"/>
              </a:buClr>
              <a:buFont typeface="Wingdings" charset="2"/>
              <a:buChar char="§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xn--80aaeza4ab6aw2b2b.xn--p1ai/upload/resize_cache/iblock/856/265_150_2/8569c358c2082917191dbeb785cd61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5" y="5222651"/>
            <a:ext cx="2159358" cy="12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xn--80aaeza4ab6aw2b2b.xn--p1ai/upload/resize_cache/iblock/a55/265_150_2/a550c8626113ec0430aaa9588b5f2f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3" y="5222651"/>
            <a:ext cx="2159358" cy="12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xn--80aaeza4ab6aw2b2b.xn--p1ai/upload/iblock/596/596340f4e512633bb7b6aa03717079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1" y="5222651"/>
            <a:ext cx="1795619" cy="12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/>
          <a:stretch/>
        </p:blipFill>
        <p:spPr>
          <a:xfrm>
            <a:off x="6829558" y="5222651"/>
            <a:ext cx="2046637" cy="1266801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11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32000" y="2071167"/>
            <a:ext cx="634467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US" sz="2800" dirty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0036" y="2819518"/>
            <a:ext cx="2118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образовательных</a:t>
            </a:r>
          </a:p>
          <a:p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модулей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749126" y="2081674"/>
            <a:ext cx="3072554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ru-RU" b="1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b="1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000</a:t>
            </a:r>
            <a:endParaRPr lang="en-US" sz="2800" dirty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68440" y="2819518"/>
            <a:ext cx="2951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 прошли обучение</a:t>
            </a:r>
          </a:p>
        </p:txBody>
      </p:sp>
      <p:sp>
        <p:nvSpPr>
          <p:cNvPr id="36" name="object 2"/>
          <p:cNvSpPr/>
          <p:nvPr/>
        </p:nvSpPr>
        <p:spPr>
          <a:xfrm>
            <a:off x="6025895" y="1643385"/>
            <a:ext cx="3118104" cy="2199882"/>
          </a:xfrm>
          <a:prstGeom prst="rect">
            <a:avLst/>
          </a:prstGeom>
          <a:blipFill>
            <a:blip r:embed="rId5" cstate="print"/>
            <a:srcRect/>
            <a:stretch>
              <a:fillRect r="-2749" b="-100000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object 9"/>
          <p:cNvSpPr/>
          <p:nvPr/>
        </p:nvSpPr>
        <p:spPr>
          <a:xfrm flipV="1">
            <a:off x="432001" y="3563070"/>
            <a:ext cx="5176320" cy="146826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5901" y="3843267"/>
            <a:ext cx="58099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Разработаны современные модульные образовательные программы для бакалавриата и магистратуры нефинансовых специальностей, включая уникальную электронную образовательную игру «МОЙ ПЛАН», проведена их успешная апробация в 15 региональных вузах.</a:t>
            </a:r>
          </a:p>
        </p:txBody>
      </p:sp>
      <p:pic>
        <p:nvPicPr>
          <p:cNvPr id="16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40378" y="905200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439" y="903825"/>
            <a:ext cx="8233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 для бакалавриата и магистратуры вузов</a:t>
            </a:r>
          </a:p>
        </p:txBody>
      </p:sp>
      <p:pic>
        <p:nvPicPr>
          <p:cNvPr id="1027" name="Picture 3" descr="M:\MSK\FinGram\НЕДЕЛЯ ФГ 2016\Фотоальбом НФГ ДМ\Всероссийское тестирование молодежи по финансовой грамотности\Screenshot_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96" y="3843267"/>
            <a:ext cx="3118104" cy="24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"/>
    </mc:Choice>
    <mc:Fallback xmlns="">
      <p:transition spd="slow" advTm="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3" grpId="0"/>
      <p:bldP spid="36" grpId="0" animBg="1"/>
      <p:bldP spid="37" grpId="0" animBg="1"/>
      <p:bldP spid="38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0246" y="905200"/>
            <a:ext cx="8233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 для взрослого населения </a:t>
            </a:r>
            <a:endParaRPr lang="ru-RU" b="1" cap="all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0363" y="1771470"/>
            <a:ext cx="52843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учебных </a:t>
            </a:r>
            <a:r>
              <a:rPr lang="ru-RU" sz="16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методических материалов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различным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вопросам, связанных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личными финансами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очного, заочного и  самостоятельного обучения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25–30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 (формирование базы для семьи и быта),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30–45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 (формирование комфортной жизненной среды),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45–60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 (подготовка к пенсионному периоду),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старше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(адаптация к жизни на пенсии),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25–45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 (субъекты малого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предпринимательства),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рганизаторы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очного и заочного обучения,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тьюторы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2000" y="4859299"/>
            <a:ext cx="3072554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100" dirty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object 2"/>
          <p:cNvSpPr/>
          <p:nvPr/>
        </p:nvSpPr>
        <p:spPr>
          <a:xfrm>
            <a:off x="5919569" y="1812167"/>
            <a:ext cx="3224431" cy="2111529"/>
          </a:xfrm>
          <a:prstGeom prst="rect">
            <a:avLst/>
          </a:prstGeom>
          <a:blipFill>
            <a:blip r:embed="rId5" cstate="print"/>
            <a:srcRect/>
            <a:stretch>
              <a:fillRect l="-1" t="-107274" r="-2309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2" descr="M:\MSK\FinGram\НЕДЕЛЯ ФГ 2016\Фотоальбом НФГ ДМ\Всероссийское тестирование молодежи по финансовой грамотности\Фин.гр.- (13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570" y="3902430"/>
            <a:ext cx="3224430" cy="22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1198918"/>
            <a:ext cx="9144000" cy="866917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6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704" y="752800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КАДРОВОГО ПОТЕНЦИАЛА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41300" y="1198918"/>
            <a:ext cx="8058614" cy="86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Созданы федеральные методические центры и их региональная сеть на базе ведущих </a:t>
            </a:r>
            <a:r>
              <a:rPr lang="ru-RU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вузов</a:t>
            </a:r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74" y="2161594"/>
            <a:ext cx="879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деятельности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Центров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– создание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кадрового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потенциала учителей, преподавателей,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методистов,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также эффективной инфраструктуры по поддержке деятельности педагогов по распространению финансовой грамотности.</a:t>
            </a:r>
          </a:p>
        </p:txBody>
      </p:sp>
      <p:sp>
        <p:nvSpPr>
          <p:cNvPr id="19" name="Rectangle 1"/>
          <p:cNvSpPr/>
          <p:nvPr/>
        </p:nvSpPr>
        <p:spPr>
          <a:xfrm>
            <a:off x="241300" y="3315165"/>
            <a:ext cx="56868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100" b="1" cap="all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рамках</a:t>
            </a:r>
            <a:r>
              <a:rPr lang="ru-RU" sz="11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 </a:t>
            </a:r>
            <a:r>
              <a:rPr lang="en-US" sz="11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ПОДГОТОВЛЕНЫ</a:t>
            </a:r>
            <a:endParaRPr lang="en-US" sz="110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415850" y="3383664"/>
            <a:ext cx="1394947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en-US" sz="32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  <a:endParaRPr lang="en-US" sz="1800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15"/>
          <p:cNvSpPr/>
          <p:nvPr/>
        </p:nvSpPr>
        <p:spPr>
          <a:xfrm>
            <a:off x="1384298" y="4071431"/>
            <a:ext cx="14117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методистов</a:t>
            </a:r>
            <a:endParaRPr lang="en-US" sz="1050" b="1" cap="all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651980" y="3412155"/>
            <a:ext cx="2764403" cy="961539"/>
            <a:chOff x="1857867" y="3354637"/>
            <a:chExt cx="2764403" cy="961539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1857867" y="3354637"/>
              <a:ext cx="2764403" cy="96153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200" b="1" dirty="0" smtClean="0">
                  <a:solidFill>
                    <a:srgbClr val="23AE8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19000</a:t>
              </a:r>
              <a:endParaRPr lang="en-US" sz="1800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Rectangle 17"/>
            <p:cNvSpPr/>
            <p:nvPr/>
          </p:nvSpPr>
          <p:spPr>
            <a:xfrm>
              <a:off x="1857867" y="4021607"/>
              <a:ext cx="168162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dirty="0" smtClean="0">
                  <a:solidFill>
                    <a:srgbClr val="39B8B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ПРЕПОДАВАТЕЛЕЙ</a:t>
              </a:r>
              <a:endParaRPr lang="en-US" sz="105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6528794" y="3512304"/>
            <a:ext cx="1896442" cy="736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6000</a:t>
            </a:r>
            <a:endParaRPr lang="en-US" sz="32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37"/>
          <p:cNvSpPr/>
          <p:nvPr/>
        </p:nvSpPr>
        <p:spPr>
          <a:xfrm>
            <a:off x="6416380" y="4066322"/>
            <a:ext cx="15470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КОНСУЛЬТАНТОВ</a:t>
            </a:r>
            <a:endParaRPr lang="en-US" sz="1050" b="1" dirty="0">
              <a:solidFill>
                <a:srgbClr val="39B8B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32802" y="4258683"/>
            <a:ext cx="1714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общеобразовательных </a:t>
            </a:r>
            <a:endParaRPr lang="ru-RU" sz="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профессиональных организаций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91113" y="4232235"/>
            <a:ext cx="1397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области финансовой грамотности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60857" y="4258683"/>
            <a:ext cx="1714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высшего, среднего профессионального и общего образования</a:t>
            </a:r>
            <a:endParaRPr lang="ru-RU" sz="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angle 20"/>
          <p:cNvSpPr/>
          <p:nvPr/>
        </p:nvSpPr>
        <p:spPr>
          <a:xfrm>
            <a:off x="241300" y="4916706"/>
            <a:ext cx="56868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ВСЕГО В РАМКАХ ПРОЕКТА БУДУТ ПОДГОТОВЛЕНЫ:</a:t>
            </a:r>
            <a:endParaRPr lang="en-US" sz="105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1232804" y="4934802"/>
            <a:ext cx="6730662" cy="1483828"/>
            <a:chOff x="180260" y="4900067"/>
            <a:chExt cx="6730662" cy="1483828"/>
          </a:xfrm>
        </p:grpSpPr>
        <p:sp>
          <p:nvSpPr>
            <p:cNvPr id="41" name="Title 1"/>
            <p:cNvSpPr txBox="1">
              <a:spLocks/>
            </p:cNvSpPr>
            <p:nvPr/>
          </p:nvSpPr>
          <p:spPr>
            <a:xfrm>
              <a:off x="358812" y="4930822"/>
              <a:ext cx="1509749" cy="96153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200" b="1" dirty="0" smtClean="0">
                  <a:solidFill>
                    <a:srgbClr val="E25F5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  <a:r>
                <a:rPr lang="en-US" sz="3200" b="1" dirty="0" smtClean="0">
                  <a:solidFill>
                    <a:srgbClr val="E25F5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  <a:endParaRPr lang="en-US" sz="18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ctangle 15"/>
            <p:cNvSpPr/>
            <p:nvPr/>
          </p:nvSpPr>
          <p:spPr>
            <a:xfrm>
              <a:off x="331754" y="5603527"/>
              <a:ext cx="141171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cap="all" dirty="0">
                  <a:solidFill>
                    <a:srgbClr val="39B8B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методистов</a:t>
              </a:r>
              <a:endParaRPr lang="en-US" sz="1050" b="1" cap="all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80260" y="5799120"/>
              <a:ext cx="17147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общеобразовательных </a:t>
              </a:r>
              <a:endParaRPr lang="ru-RU" sz="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ru-RU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</a:t>
              </a:r>
              <a:r>
                <a:rPr lang="ru-RU" sz="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профессиональных организаций</a:t>
              </a: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2684431" y="4900067"/>
              <a:ext cx="1681621" cy="961539"/>
              <a:chOff x="2166873" y="3302786"/>
              <a:chExt cx="1681621" cy="961539"/>
            </a:xfrm>
          </p:grpSpPr>
          <p:sp>
            <p:nvSpPr>
              <p:cNvPr id="46" name="Title 1"/>
              <p:cNvSpPr txBox="1">
                <a:spLocks/>
              </p:cNvSpPr>
              <p:nvPr/>
            </p:nvSpPr>
            <p:spPr>
              <a:xfrm>
                <a:off x="2176176" y="3302786"/>
                <a:ext cx="1651444" cy="9615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sz="3200" b="1" dirty="0" smtClean="0">
                    <a:solidFill>
                      <a:srgbClr val="E25F5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38000</a:t>
                </a:r>
                <a:endParaRPr lang="en-US" sz="1800" dirty="0">
                  <a:solidFill>
                    <a:srgbClr val="E25F5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17"/>
              <p:cNvSpPr/>
              <p:nvPr/>
            </p:nvSpPr>
            <p:spPr>
              <a:xfrm>
                <a:off x="2166873" y="4006246"/>
                <a:ext cx="1681621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50" b="1" dirty="0" smtClean="0">
                    <a:solidFill>
                      <a:srgbClr val="39B8B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ПРЕПОДАВАТЕЛЕЙ</a:t>
                </a:r>
                <a:endParaRPr lang="en-US" sz="1050" b="1" dirty="0">
                  <a:solidFill>
                    <a:srgbClr val="39B8B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Прямоугольник 47"/>
            <p:cNvSpPr/>
            <p:nvPr/>
          </p:nvSpPr>
          <p:spPr>
            <a:xfrm>
              <a:off x="2630469" y="5799120"/>
              <a:ext cx="17147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высшего, среднего профессионального и общего образования</a:t>
              </a:r>
              <a:endPara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5438569" y="5012776"/>
              <a:ext cx="1397621" cy="73612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200" b="1" dirty="0" smtClean="0">
                  <a:solidFill>
                    <a:srgbClr val="E25F5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6800</a:t>
              </a:r>
              <a:endParaRPr lang="en-US" sz="3200" b="1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Rectangle 37"/>
            <p:cNvSpPr/>
            <p:nvPr/>
          </p:nvSpPr>
          <p:spPr>
            <a:xfrm>
              <a:off x="5363839" y="5603527"/>
              <a:ext cx="15470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50" b="1" dirty="0">
                  <a:solidFill>
                    <a:srgbClr val="39B8B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КОНСУЛЬТАНТОВ</a:t>
              </a:r>
              <a:endParaRPr lang="en-US" sz="105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5438566" y="5773428"/>
              <a:ext cx="13976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области финансовой грамотности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7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6" grpId="0"/>
      <p:bldP spid="19" grpId="0"/>
      <p:bldP spid="20" grpId="0"/>
      <p:bldP spid="21" grpId="0"/>
      <p:bldP spid="24" grpId="0"/>
      <p:bldP spid="25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4582" y="962673"/>
            <a:ext cx="8512892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ВСЕРОССИЙСКИЕ ИНФОРМАЦИОННО-ПРОСВЕТИТЕЛЬСКИЕ МЕРОПРИЯТИЯ ПО ФИНАНСОВОЙ ГРАМОТНОСТИ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3083" y="1540251"/>
            <a:ext cx="7469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НЕДЕЛИ СБЕРЕЖЕНИЙ ДЛЯ ВЗРОСЛОГО НАСЕЛЕНИЯ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5414" y="4218475"/>
            <a:ext cx="9116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НЕДЕЛИ </a:t>
            </a:r>
            <a:r>
              <a:rPr lang="ru-RU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ФИНАНСОВОЙ ГРАМОТНОСТИ ДЛЯ ДЕТЕЙ И МОЛОДЕЖИ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0"/>
          <a:stretch/>
        </p:blipFill>
        <p:spPr bwMode="auto">
          <a:xfrm>
            <a:off x="6133652" y="4866077"/>
            <a:ext cx="2539624" cy="183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M:\MSK\FinGram\РЕАЛИЗАЦИЯ\НЕДЕЛЯ СБЕРЕЖЕНИЙ 2015\Фото лучшие\IMG_451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2" r="15474"/>
          <a:stretch/>
        </p:blipFill>
        <p:spPr bwMode="auto">
          <a:xfrm>
            <a:off x="2572" y="1909583"/>
            <a:ext cx="2901405" cy="20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M:\MSK\FinGram\РЕАЛИЗАЦИЯ\НЕДЕЛЯ СБЕРЕЖЕНИЙ 2015\экзамен мск\4 - HP0A5803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80"/>
          <a:stretch/>
        </p:blipFill>
        <p:spPr bwMode="auto">
          <a:xfrm>
            <a:off x="6181496" y="1909583"/>
            <a:ext cx="2823043" cy="2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e.balashova\Desktop\Documents\2016\НС 2016\Фото\Президиум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23"/>
          <a:stretch/>
        </p:blipFill>
        <p:spPr bwMode="auto">
          <a:xfrm>
            <a:off x="3126765" y="1909583"/>
            <a:ext cx="2919392" cy="20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MSK\FinGram\Неделя ФГ 2018\Фото\Фото открытия недели ИЗБР\SPA_1757_w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16" y="4866078"/>
            <a:ext cx="2749612" cy="18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:\MSK\FinGram\Неделя ФГ 2018\Фото\Фото открытия недели ИЗБР\BERZ75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0" y="4866078"/>
            <a:ext cx="2749613" cy="18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7"/>
    </mc:Choice>
    <mc:Fallback xmlns="">
      <p:transition spd="slow" advTm="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333820" y="6352266"/>
            <a:ext cx="629160" cy="365125"/>
          </a:xfrm>
          <a:prstGeom prst="rect">
            <a:avLst/>
          </a:prstGeom>
        </p:spPr>
        <p:txBody>
          <a:bodyPr lIns="80165" tIns="40083" rIns="80165" bIns="40083"/>
          <a:lstStyle/>
          <a:p>
            <a:fld id="{23D704CE-4D68-584A-838A-AE5576E77FBD}" type="slidenum">
              <a:rPr lang="ru-RU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18</a:t>
            </a:fld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7"/>
          <p:cNvSpPr txBox="1">
            <a:spLocks/>
          </p:cNvSpPr>
          <p:nvPr/>
        </p:nvSpPr>
        <p:spPr>
          <a:xfrm>
            <a:off x="482495" y="972707"/>
            <a:ext cx="6556258" cy="394499"/>
          </a:xfrm>
          <a:prstGeom prst="rect">
            <a:avLst/>
          </a:prstGeom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A0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ДИНАМИКА МЕРОПРЯИТИЙ НЕДЕЛИ СБЕРЕЖЕНИЙ 2015 – 2017 ГГ.</a:t>
            </a:r>
            <a:br>
              <a:rPr lang="ru-RU" dirty="0" smtClean="0">
                <a:solidFill>
                  <a:srgbClr val="00A0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>
              <a:solidFill>
                <a:srgbClr val="00A07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765" y="915501"/>
            <a:ext cx="1546679" cy="10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9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11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верх 11"/>
          <p:cNvSpPr/>
          <p:nvPr/>
        </p:nvSpPr>
        <p:spPr>
          <a:xfrm>
            <a:off x="582652" y="1896029"/>
            <a:ext cx="219075" cy="4686300"/>
          </a:xfrm>
          <a:prstGeom prst="upArrow">
            <a:avLst/>
          </a:prstGeom>
          <a:solidFill>
            <a:srgbClr val="DC7168">
              <a:alpha val="67000"/>
            </a:srgbClr>
          </a:solidFill>
          <a:ln>
            <a:solidFill>
              <a:srgbClr val="DC716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28700" y="3097176"/>
            <a:ext cx="3543300" cy="3485153"/>
            <a:chOff x="5330031" y="1443037"/>
            <a:chExt cx="4676775" cy="4676775"/>
          </a:xfrm>
        </p:grpSpPr>
        <p:sp>
          <p:nvSpPr>
            <p:cNvPr id="14" name="Овал 13"/>
            <p:cNvSpPr/>
            <p:nvPr/>
          </p:nvSpPr>
          <p:spPr>
            <a:xfrm>
              <a:off x="5330031" y="1443037"/>
              <a:ext cx="4676775" cy="4676775"/>
            </a:xfrm>
            <a:prstGeom prst="ellipse">
              <a:avLst/>
            </a:prstGeom>
            <a:solidFill>
              <a:srgbClr val="4CAF90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5749131" y="3938587"/>
              <a:ext cx="1552575" cy="1552575"/>
            </a:xfrm>
            <a:prstGeom prst="ellipse">
              <a:avLst/>
            </a:prstGeom>
            <a:solidFill>
              <a:srgbClr val="5AB8CB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5863432" y="4700587"/>
              <a:ext cx="647700" cy="647700"/>
            </a:xfrm>
            <a:prstGeom prst="ellipse">
              <a:avLst/>
            </a:prstGeom>
            <a:solidFill>
              <a:srgbClr val="DC7168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6949281" y="2605087"/>
              <a:ext cx="2352675" cy="657225"/>
              <a:chOff x="1619250" y="1162050"/>
              <a:chExt cx="2352675" cy="657225"/>
            </a:xfrm>
          </p:grpSpPr>
          <p:sp>
            <p:nvSpPr>
              <p:cNvPr id="24" name="TextBox 1"/>
              <p:cNvSpPr txBox="1"/>
              <p:nvPr/>
            </p:nvSpPr>
            <p:spPr>
              <a:xfrm>
                <a:off x="1628775" y="1162050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591 250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TextBox 6"/>
              <p:cNvSpPr txBox="1"/>
              <p:nvPr/>
            </p:nvSpPr>
            <p:spPr>
              <a:xfrm>
                <a:off x="1619250" y="1476375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2017г.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6387306" y="3986212"/>
              <a:ext cx="2352675" cy="638175"/>
              <a:chOff x="1057275" y="2543175"/>
              <a:chExt cx="2352675" cy="638175"/>
            </a:xfrm>
          </p:grpSpPr>
          <p:sp>
            <p:nvSpPr>
              <p:cNvPr id="22" name="TextBox 9"/>
              <p:cNvSpPr txBox="1"/>
              <p:nvPr/>
            </p:nvSpPr>
            <p:spPr>
              <a:xfrm>
                <a:off x="1066800" y="2543175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r>
                  <a:rPr lang="ru-RU" sz="1600" b="1" u="sng" kern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61 000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TextBox 10"/>
              <p:cNvSpPr txBox="1"/>
              <p:nvPr/>
            </p:nvSpPr>
            <p:spPr>
              <a:xfrm>
                <a:off x="1057275" y="2838450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>
              <a:off x="6034881" y="4814887"/>
              <a:ext cx="2352675" cy="638175"/>
              <a:chOff x="704850" y="3371850"/>
              <a:chExt cx="2352675" cy="638175"/>
            </a:xfrm>
          </p:grpSpPr>
          <p:sp>
            <p:nvSpPr>
              <p:cNvPr id="20" name="TextBox 12"/>
              <p:cNvSpPr txBox="1"/>
              <p:nvPr/>
            </p:nvSpPr>
            <p:spPr>
              <a:xfrm>
                <a:off x="723900" y="3371850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15 287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TextBox 13"/>
              <p:cNvSpPr txBox="1"/>
              <p:nvPr/>
            </p:nvSpPr>
            <p:spPr>
              <a:xfrm>
                <a:off x="704850" y="3667125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2015г.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26" name="Название 7"/>
          <p:cNvSpPr txBox="1">
            <a:spLocks/>
          </p:cNvSpPr>
          <p:nvPr/>
        </p:nvSpPr>
        <p:spPr>
          <a:xfrm>
            <a:off x="897495" y="2493877"/>
            <a:ext cx="2528371" cy="31656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11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участников, чел.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5168795" y="3097176"/>
            <a:ext cx="3543300" cy="3485153"/>
            <a:chOff x="5330031" y="1443037"/>
            <a:chExt cx="4676775" cy="4676775"/>
          </a:xfrm>
        </p:grpSpPr>
        <p:sp>
          <p:nvSpPr>
            <p:cNvPr id="28" name="Овал 27"/>
            <p:cNvSpPr/>
            <p:nvPr/>
          </p:nvSpPr>
          <p:spPr>
            <a:xfrm>
              <a:off x="5330031" y="1443037"/>
              <a:ext cx="4676775" cy="4676775"/>
            </a:xfrm>
            <a:prstGeom prst="ellipse">
              <a:avLst/>
            </a:prstGeom>
            <a:solidFill>
              <a:srgbClr val="4CAF90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5749131" y="3938587"/>
              <a:ext cx="1552575" cy="1552575"/>
            </a:xfrm>
            <a:prstGeom prst="ellipse">
              <a:avLst/>
            </a:prstGeom>
            <a:solidFill>
              <a:srgbClr val="5AB8CB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5863432" y="4700587"/>
              <a:ext cx="647700" cy="647700"/>
            </a:xfrm>
            <a:prstGeom prst="ellipse">
              <a:avLst/>
            </a:prstGeom>
            <a:solidFill>
              <a:srgbClr val="DC7168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6949281" y="2605087"/>
              <a:ext cx="2352675" cy="657225"/>
              <a:chOff x="1619250" y="1162050"/>
              <a:chExt cx="2352675" cy="657225"/>
            </a:xfrm>
          </p:grpSpPr>
          <p:sp>
            <p:nvSpPr>
              <p:cNvPr id="38" name="TextBox 1"/>
              <p:cNvSpPr txBox="1"/>
              <p:nvPr/>
            </p:nvSpPr>
            <p:spPr>
              <a:xfrm>
                <a:off x="1628775" y="1162050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5 760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9" name="TextBox 6"/>
              <p:cNvSpPr txBox="1"/>
              <p:nvPr/>
            </p:nvSpPr>
            <p:spPr>
              <a:xfrm>
                <a:off x="1619250" y="1476375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2017г.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6387306" y="3986212"/>
              <a:ext cx="2352675" cy="638175"/>
              <a:chOff x="1057275" y="2543175"/>
              <a:chExt cx="2352675" cy="638175"/>
            </a:xfrm>
          </p:grpSpPr>
          <p:sp>
            <p:nvSpPr>
              <p:cNvPr id="36" name="TextBox 9"/>
              <p:cNvSpPr txBox="1"/>
              <p:nvPr/>
            </p:nvSpPr>
            <p:spPr>
              <a:xfrm>
                <a:off x="1066800" y="2543175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4 000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TextBox 10"/>
              <p:cNvSpPr txBox="1"/>
              <p:nvPr/>
            </p:nvSpPr>
            <p:spPr>
              <a:xfrm>
                <a:off x="1057275" y="2838450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6034881" y="4814887"/>
              <a:ext cx="2352675" cy="638175"/>
              <a:chOff x="704850" y="3371850"/>
              <a:chExt cx="2352675" cy="638175"/>
            </a:xfrm>
          </p:grpSpPr>
          <p:sp>
            <p:nvSpPr>
              <p:cNvPr id="34" name="TextBox 12"/>
              <p:cNvSpPr txBox="1"/>
              <p:nvPr/>
            </p:nvSpPr>
            <p:spPr>
              <a:xfrm>
                <a:off x="723900" y="3371850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TextBox 13"/>
              <p:cNvSpPr txBox="1"/>
              <p:nvPr/>
            </p:nvSpPr>
            <p:spPr>
              <a:xfrm>
                <a:off x="704850" y="3667125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2015г.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0" name="Название 7"/>
          <p:cNvSpPr txBox="1">
            <a:spLocks/>
          </p:cNvSpPr>
          <p:nvPr/>
        </p:nvSpPr>
        <p:spPr>
          <a:xfrm>
            <a:off x="5415269" y="2493877"/>
            <a:ext cx="3420387" cy="502100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проведенных </a:t>
            </a:r>
          </a:p>
          <a:p>
            <a:pPr>
              <a:spcBef>
                <a:spcPct val="20000"/>
              </a:spcBef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мероприятий, шт.</a:t>
            </a:r>
          </a:p>
        </p:txBody>
      </p:sp>
    </p:spTree>
    <p:extLst>
      <p:ext uri="{BB962C8B-B14F-4D97-AF65-F5344CB8AC3E}">
        <p14:creationId xmlns:p14="http://schemas.microsoft.com/office/powerpoint/2010/main" val="25127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805407" y="2860158"/>
            <a:ext cx="3862286" cy="3806464"/>
          </a:xfrm>
          <a:prstGeom prst="ellipse">
            <a:avLst/>
          </a:prstGeom>
          <a:solidFill>
            <a:srgbClr val="8FD0D1"/>
          </a:solidFill>
          <a:ln>
            <a:solidFill>
              <a:srgbClr val="8FD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верх 7"/>
          <p:cNvSpPr/>
          <p:nvPr/>
        </p:nvSpPr>
        <p:spPr>
          <a:xfrm>
            <a:off x="582652" y="1896029"/>
            <a:ext cx="219075" cy="4686300"/>
          </a:xfrm>
          <a:prstGeom prst="upArrow">
            <a:avLst/>
          </a:prstGeom>
          <a:solidFill>
            <a:srgbClr val="DC7168">
              <a:alpha val="67000"/>
            </a:srgbClr>
          </a:solidFill>
          <a:ln>
            <a:solidFill>
              <a:srgbClr val="DC716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9155" y="959326"/>
            <a:ext cx="6719976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ДИНАМИКА МЕРОПРИЯТИЙ НЕДЕЛИ ФИНАНСОВОЙ ГРАМОТНОСТИ </a:t>
            </a:r>
            <a:r>
              <a:rPr lang="en-US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2015-201</a:t>
            </a:r>
            <a:r>
              <a:rPr lang="ru-RU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ru-RU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2" y="851860"/>
            <a:ext cx="1422034" cy="138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028700" y="3859619"/>
            <a:ext cx="2890207" cy="2722711"/>
            <a:chOff x="5330031" y="2466169"/>
            <a:chExt cx="3814763" cy="3653643"/>
          </a:xfrm>
        </p:grpSpPr>
        <p:sp>
          <p:nvSpPr>
            <p:cNvPr id="12" name="Овал 11"/>
            <p:cNvSpPr/>
            <p:nvPr/>
          </p:nvSpPr>
          <p:spPr>
            <a:xfrm>
              <a:off x="5330031" y="2466169"/>
              <a:ext cx="3708441" cy="3653643"/>
            </a:xfrm>
            <a:prstGeom prst="ellipse">
              <a:avLst/>
            </a:prstGeom>
            <a:solidFill>
              <a:srgbClr val="4CAF90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5749131" y="3938587"/>
              <a:ext cx="1552575" cy="1552575"/>
            </a:xfrm>
            <a:prstGeom prst="ellipse">
              <a:avLst/>
            </a:prstGeom>
            <a:solidFill>
              <a:srgbClr val="5AB8CB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863432" y="4700587"/>
              <a:ext cx="647700" cy="647700"/>
            </a:xfrm>
            <a:prstGeom prst="ellipse">
              <a:avLst/>
            </a:prstGeom>
            <a:solidFill>
              <a:srgbClr val="DC7168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6792119" y="2852736"/>
              <a:ext cx="2352675" cy="752477"/>
              <a:chOff x="1462088" y="1409699"/>
              <a:chExt cx="2352675" cy="752477"/>
            </a:xfrm>
          </p:grpSpPr>
          <p:sp>
            <p:nvSpPr>
              <p:cNvPr id="22" name="TextBox 1"/>
              <p:cNvSpPr txBox="1"/>
              <p:nvPr/>
            </p:nvSpPr>
            <p:spPr>
              <a:xfrm>
                <a:off x="1495425" y="1409699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noProof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1 290 000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TextBox 6"/>
              <p:cNvSpPr txBox="1"/>
              <p:nvPr/>
            </p:nvSpPr>
            <p:spPr>
              <a:xfrm>
                <a:off x="1462088" y="1819275"/>
                <a:ext cx="2352675" cy="342901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2017г.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6387306" y="3986212"/>
              <a:ext cx="2352675" cy="638175"/>
              <a:chOff x="1057275" y="2543175"/>
              <a:chExt cx="2352675" cy="638175"/>
            </a:xfrm>
          </p:grpSpPr>
          <p:sp>
            <p:nvSpPr>
              <p:cNvPr id="20" name="TextBox 9"/>
              <p:cNvSpPr txBox="1"/>
              <p:nvPr/>
            </p:nvSpPr>
            <p:spPr>
              <a:xfrm>
                <a:off x="1066800" y="2543175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800 000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TextBox 10"/>
              <p:cNvSpPr txBox="1"/>
              <p:nvPr/>
            </p:nvSpPr>
            <p:spPr>
              <a:xfrm>
                <a:off x="1057275" y="2838450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6034881" y="4814887"/>
              <a:ext cx="2352675" cy="638175"/>
              <a:chOff x="704850" y="3371850"/>
              <a:chExt cx="2352675" cy="638175"/>
            </a:xfrm>
          </p:grpSpPr>
          <p:sp>
            <p:nvSpPr>
              <p:cNvPr id="18" name="TextBox 12"/>
              <p:cNvSpPr txBox="1"/>
              <p:nvPr/>
            </p:nvSpPr>
            <p:spPr>
              <a:xfrm>
                <a:off x="723900" y="3371850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15 000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704850" y="3667125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2015г.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25" name="Название 7"/>
          <p:cNvSpPr txBox="1">
            <a:spLocks/>
          </p:cNvSpPr>
          <p:nvPr/>
        </p:nvSpPr>
        <p:spPr>
          <a:xfrm>
            <a:off x="897495" y="2177310"/>
            <a:ext cx="2528371" cy="31656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11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участников, чел.</a:t>
            </a:r>
          </a:p>
        </p:txBody>
      </p:sp>
      <p:sp>
        <p:nvSpPr>
          <p:cNvPr id="26" name="TextBox 6"/>
          <p:cNvSpPr txBox="1"/>
          <p:nvPr/>
        </p:nvSpPr>
        <p:spPr>
          <a:xfrm>
            <a:off x="2433526" y="3448119"/>
            <a:ext cx="1782474" cy="255531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2018г.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2405611" y="3204908"/>
            <a:ext cx="1450515" cy="305218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u="sng" kern="0" noProof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2 500 000</a:t>
            </a: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086276" y="2938130"/>
            <a:ext cx="3862286" cy="3806464"/>
          </a:xfrm>
          <a:prstGeom prst="ellipse">
            <a:avLst/>
          </a:prstGeom>
          <a:solidFill>
            <a:srgbClr val="8FD0D1"/>
          </a:solidFill>
          <a:ln>
            <a:solidFill>
              <a:srgbClr val="8FD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290884" y="3862911"/>
            <a:ext cx="2890207" cy="2722711"/>
            <a:chOff x="5330031" y="2466169"/>
            <a:chExt cx="3814763" cy="3653643"/>
          </a:xfrm>
        </p:grpSpPr>
        <p:sp>
          <p:nvSpPr>
            <p:cNvPr id="30" name="Овал 29"/>
            <p:cNvSpPr/>
            <p:nvPr/>
          </p:nvSpPr>
          <p:spPr>
            <a:xfrm>
              <a:off x="5330031" y="2466169"/>
              <a:ext cx="3708441" cy="3653643"/>
            </a:xfrm>
            <a:prstGeom prst="ellipse">
              <a:avLst/>
            </a:prstGeom>
            <a:solidFill>
              <a:srgbClr val="4CAF90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5749131" y="3938587"/>
              <a:ext cx="1552575" cy="1552575"/>
            </a:xfrm>
            <a:prstGeom prst="ellipse">
              <a:avLst/>
            </a:prstGeom>
            <a:solidFill>
              <a:srgbClr val="5AB8CB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5863432" y="4700587"/>
              <a:ext cx="647700" cy="647700"/>
            </a:xfrm>
            <a:prstGeom prst="ellipse">
              <a:avLst/>
            </a:prstGeom>
            <a:solidFill>
              <a:srgbClr val="DC7168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6792119" y="2852736"/>
              <a:ext cx="2352675" cy="752477"/>
              <a:chOff x="1462088" y="1409699"/>
              <a:chExt cx="2352675" cy="752477"/>
            </a:xfrm>
          </p:grpSpPr>
          <p:sp>
            <p:nvSpPr>
              <p:cNvPr id="40" name="TextBox 1"/>
              <p:cNvSpPr txBox="1"/>
              <p:nvPr/>
            </p:nvSpPr>
            <p:spPr>
              <a:xfrm>
                <a:off x="1495425" y="1409699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noProof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30 000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1" name="TextBox 6"/>
              <p:cNvSpPr txBox="1"/>
              <p:nvPr/>
            </p:nvSpPr>
            <p:spPr>
              <a:xfrm>
                <a:off x="1462088" y="1819275"/>
                <a:ext cx="2352675" cy="342901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2017г.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6387306" y="3986212"/>
              <a:ext cx="2352675" cy="638175"/>
              <a:chOff x="1057275" y="2543175"/>
              <a:chExt cx="2352675" cy="638175"/>
            </a:xfrm>
          </p:grpSpPr>
          <p:sp>
            <p:nvSpPr>
              <p:cNvPr id="38" name="TextBox 9"/>
              <p:cNvSpPr txBox="1"/>
              <p:nvPr/>
            </p:nvSpPr>
            <p:spPr>
              <a:xfrm>
                <a:off x="1066800" y="2543175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u="sng" kern="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10 200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9" name="TextBox 10"/>
              <p:cNvSpPr txBox="1"/>
              <p:nvPr/>
            </p:nvSpPr>
            <p:spPr>
              <a:xfrm>
                <a:off x="1057275" y="2838450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6034881" y="4814887"/>
              <a:ext cx="2352675" cy="638175"/>
              <a:chOff x="704850" y="3371850"/>
              <a:chExt cx="2352675" cy="638175"/>
            </a:xfrm>
          </p:grpSpPr>
          <p:sp>
            <p:nvSpPr>
              <p:cNvPr id="36" name="TextBox 12"/>
              <p:cNvSpPr txBox="1"/>
              <p:nvPr/>
            </p:nvSpPr>
            <p:spPr>
              <a:xfrm>
                <a:off x="723900" y="3371850"/>
                <a:ext cx="1914525" cy="40957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300</a:t>
                </a:r>
                <a:endParaRPr kumimoji="0" lang="ru-RU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TextBox 13"/>
              <p:cNvSpPr txBox="1"/>
              <p:nvPr/>
            </p:nvSpPr>
            <p:spPr>
              <a:xfrm>
                <a:off x="704850" y="3667125"/>
                <a:ext cx="2352675" cy="3429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2015г.</a:t>
                </a:r>
                <a:endPara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2" name="TextBox 6"/>
          <p:cNvSpPr txBox="1"/>
          <p:nvPr/>
        </p:nvSpPr>
        <p:spPr>
          <a:xfrm>
            <a:off x="6658409" y="3575884"/>
            <a:ext cx="1782474" cy="255531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2018г.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1"/>
          <p:cNvSpPr txBox="1"/>
          <p:nvPr/>
        </p:nvSpPr>
        <p:spPr>
          <a:xfrm>
            <a:off x="6630494" y="3332673"/>
            <a:ext cx="1450515" cy="305218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u="sng" kern="0" noProof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25 000*</a:t>
            </a: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Название 7"/>
          <p:cNvSpPr txBox="1">
            <a:spLocks/>
          </p:cNvSpPr>
          <p:nvPr/>
        </p:nvSpPr>
        <p:spPr>
          <a:xfrm>
            <a:off x="5415268" y="2177310"/>
            <a:ext cx="3420387" cy="502100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проведенных </a:t>
            </a:r>
          </a:p>
          <a:p>
            <a:pPr>
              <a:spcBef>
                <a:spcPct val="20000"/>
              </a:spcBef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мероприятий, шт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*мероприятия 2018 г. стали более масштабными и объединили большее количество участников </a:t>
            </a:r>
            <a:endParaRPr lang="ru-RU" sz="7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2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5625" y="819851"/>
            <a:ext cx="8605248" cy="1325563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Важность финансовой грамотности для социально-экономического развития и финансовой системы России </a:t>
            </a:r>
            <a:endParaRPr lang="en-US" sz="2000" b="1" cap="all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" y="2244725"/>
            <a:ext cx="8638540" cy="4351338"/>
          </a:xfrm>
        </p:spPr>
        <p:txBody>
          <a:bodyPr rtlCol="0">
            <a:normAutofit fontScale="85000" lnSpcReduction="10000"/>
          </a:bodyPr>
          <a:lstStyle/>
          <a:p>
            <a:pPr marL="171450" indent="-171450" fontAlgn="auto">
              <a:lnSpc>
                <a:spcPct val="110000"/>
              </a:lnSpc>
              <a:spcAft>
                <a:spcPts val="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Вклад в укрепление макроэкономики: </a:t>
            </a: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Повышение общего уровня сбережений домохозяйств; </a:t>
            </a: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Преодоление дефицита «длинных денег» в экономике, рост депозитной и клиентской базы финансовых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учреждений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  <a:endParaRPr lang="ru-RU" sz="1600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 fontAlgn="auto">
              <a:lnSpc>
                <a:spcPct val="110000"/>
              </a:lnSpc>
              <a:spcAft>
                <a:spcPts val="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Эффективность функционирования </a:t>
            </a: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финансовой системы:</a:t>
            </a: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Доверие к финансовым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институтам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снижение издержек;</a:t>
            </a: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Понимание банковских продуктов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снижение доли наличного денежного оборота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; </a:t>
            </a: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Снижение уровня просроченной задолженности по потребительским кредитам; </a:t>
            </a: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Лучшая защищенность от финансового мошенничества (информированность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, понимание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рисков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). </a:t>
            </a:r>
          </a:p>
          <a:p>
            <a:pPr marL="628650" lvl="2" indent="-171450">
              <a:lnSpc>
                <a:spcPct val="110000"/>
              </a:lnSpc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 fontAlgn="auto">
              <a:lnSpc>
                <a:spcPct val="110000"/>
              </a:lnSpc>
              <a:spcAft>
                <a:spcPts val="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Лучшая подготовленность населения к неблагоприятной экономической конъюнктуре.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2000" y="906022"/>
            <a:ext cx="8428404" cy="35793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algn="ctr" defTabSz="801555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23AE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КАМПАНИЯ</a:t>
            </a:r>
            <a:endParaRPr lang="en-US" sz="2000" b="1" dirty="0">
              <a:solidFill>
                <a:srgbClr val="23AE8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837813" y="5746530"/>
            <a:ext cx="3939866" cy="551574"/>
            <a:chOff x="722946" y="1898107"/>
            <a:chExt cx="3939866" cy="551574"/>
          </a:xfrm>
        </p:grpSpPr>
        <p:pic>
          <p:nvPicPr>
            <p:cNvPr id="3076" name="Picture 4" descr="ÐÐ°ÑÑÐ¸Ð½ÐºÐ¸ Ð¿Ð¾ Ð·Ð°Ð¿ÑÐ¾ÑÑ facebook ÐºÐ°ÑÑÐ¸Ð½ÐºÐ°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46" y="1930674"/>
              <a:ext cx="648586" cy="48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ÐÐ°ÑÑÐ¸Ð½ÐºÐ¸ Ð¿Ð¾ Ð·Ð°Ð¿ÑÐ¾ÑÑ Ð²ÐºÐ¾Ð½ÑÐ°ÐºÑÐµ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780" y="1930675"/>
              <a:ext cx="486440" cy="48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ÐÐ°ÑÑÐ¸Ð½ÐºÐ¸ Ð¿Ð¾ Ð·Ð°Ð¿ÑÐ¾ÑÑ Ð¾Ð´Ð½Ð¾ÐºÐ»Ð°ÑÑÐ½Ð¸ÐºÐ¸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92" y="1932659"/>
              <a:ext cx="485383" cy="482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919" y="1898107"/>
              <a:ext cx="551574" cy="55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386" y="1930675"/>
              <a:ext cx="481426" cy="48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ÐÐ°ÑÑÐ¸Ð½ÐºÐ¸ Ð¿Ð¾ Ð·Ð°Ð¿ÑÐ¾ÑÑ ÑÐ²Ð¸ÑÑÐµÑ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488" y="1930674"/>
              <a:ext cx="481426" cy="48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7" name="Picture 15" descr="ÐÐ°ÑÑÐ¸Ð½ÐºÐ¸ Ð¿Ð¾ Ð·Ð°Ð¿ÑÐ¾ÑÑ Ð³Ð°Ð·ÐµÑÑ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67" y="2999825"/>
            <a:ext cx="1754372" cy="13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594520" y="1303861"/>
            <a:ext cx="8280000" cy="5232802"/>
          </a:xfrm>
          <a:prstGeom prst="rect">
            <a:avLst/>
          </a:prstGeom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endParaRPr lang="ru-RU"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Ведется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регулярное взаимодействие с федеральными и региональными </a:t>
            </a: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СМИ.</a:t>
            </a:r>
          </a:p>
          <a:p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</a:t>
            </a:r>
            <a:r>
              <a:rPr lang="ru-RU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000 публикаций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СМИ о </a:t>
            </a: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Проекте</a:t>
            </a: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endParaRPr lang="ru-RU"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endParaRPr lang="en-US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endParaRPr lang="en-US"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endParaRPr lang="en-US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Общих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охват аудитории читателей – </a:t>
            </a:r>
            <a:r>
              <a:rPr lang="ru-RU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более110 </a:t>
            </a:r>
            <a:r>
              <a:rPr lang="ru-RU" sz="1200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endParaRPr lang="ru-RU" sz="1200" b="0" dirty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Специальные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вкладки по финансовой грамотности регулярно выходят </a:t>
            </a:r>
            <a:endParaRPr lang="en-US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общенациональных СМИ: газетах </a:t>
            </a:r>
            <a:r>
              <a:rPr lang="ru-RU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«Аргументы и факты»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«Комсомольская правда» </a:t>
            </a:r>
            <a:endParaRPr lang="ru-RU" sz="1200" dirty="0" smtClean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Постоянными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информационными </a:t>
            </a: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партнерами мероприятий Проекта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выступают: </a:t>
            </a:r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ИА ТАСС, ВГТРК, ОТР, «Российская газета», «Учительская </a:t>
            </a:r>
            <a:r>
              <a:rPr lang="ru-RU" sz="1200" dirty="0" smtClean="0">
                <a:solidFill>
                  <a:srgbClr val="E25F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газета»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др.</a:t>
            </a:r>
          </a:p>
          <a:p>
            <a:endParaRPr lang="ru-RU"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Социальные </a:t>
            </a:r>
            <a:r>
              <a:rPr lang="ru-RU" sz="1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сети проекта  «Дружи с финансами» каждый день публикуют интересные советы экспертов, полезные статьи, опросы, актуальные новости о Проекте. </a:t>
            </a:r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Охват пользователей – </a:t>
            </a:r>
            <a:r>
              <a:rPr lang="ru-RU" sz="1200" dirty="0">
                <a:solidFill>
                  <a:srgbClr val="E25F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14 млн человек</a:t>
            </a:r>
          </a:p>
          <a:p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 smtClean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rgbClr val="E25F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ÐÐ°ÑÑÐ¸Ð½ÐºÐ¸ Ð¿Ð¾ Ð·Ð°Ð¿ÑÐ¾ÑÑ Ð±Ð°Ð½ÐºÐ¸ ÑÑ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96" y="1864570"/>
            <a:ext cx="2282161" cy="3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Ð°ÑÑ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30" y="2278413"/>
            <a:ext cx="1065144" cy="10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ÑÐ¾ÑÑÐ¸Ð¹ÑÐºÐ°Ñ Ð³Ð°Ð·ÐµÑÐ°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b="21734"/>
          <a:stretch/>
        </p:blipFill>
        <p:spPr bwMode="auto">
          <a:xfrm>
            <a:off x="3123484" y="2296603"/>
            <a:ext cx="1751542" cy="8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Ð²Ð³ÑÑÐº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r="3674"/>
          <a:stretch/>
        </p:blipFill>
        <p:spPr bwMode="auto">
          <a:xfrm>
            <a:off x="1656501" y="2278413"/>
            <a:ext cx="1599891" cy="103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85" y="2218607"/>
            <a:ext cx="988828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ÑÑÐ¸ÑÐµÐ»ÑÑÐºÐ°Ñ Ð³Ð°Ð·ÐµÑÐ°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32031" r="7215" b="30822"/>
          <a:stretch/>
        </p:blipFill>
        <p:spPr bwMode="auto">
          <a:xfrm>
            <a:off x="6107088" y="2454068"/>
            <a:ext cx="2247406" cy="5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7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42" y="1568143"/>
            <a:ext cx="1915566" cy="100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2000" y="906022"/>
            <a:ext cx="8428404" cy="35793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algn="ctr" defTabSz="801555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23AE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НАГРАДЫ ПРОЕКТА</a:t>
            </a:r>
            <a:endParaRPr lang="en-US" sz="2000" b="1" dirty="0">
              <a:solidFill>
                <a:srgbClr val="23AE8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4741" y="1536438"/>
            <a:ext cx="2339542" cy="1244334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801555">
              <a:lnSpc>
                <a:spcPct val="90000"/>
              </a:lnSpc>
              <a:spcBef>
                <a:spcPct val="0"/>
              </a:spcBef>
            </a:pPr>
            <a:r>
              <a:rPr lang="ru-RU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Неделя финансовой </a:t>
            </a:r>
            <a:r>
              <a:rPr lang="ru-RU" sz="1050" b="1" dirty="0" smtClean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грамотности для </a:t>
            </a:r>
            <a:r>
              <a:rPr lang="ru-RU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и молодежи 2016 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получила международную награду организации </a:t>
            </a:r>
            <a:r>
              <a:rPr lang="en-US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 &amp; Youth Finance International 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участие во Всемирной неделе денег (</a:t>
            </a:r>
            <a:r>
              <a:rPr lang="en-US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Money Week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en-US" sz="1050" dirty="0">
              <a:solidFill>
                <a:srgbClr val="3434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01" y="1278411"/>
            <a:ext cx="1815940" cy="27483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801555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ШВЕЦИЯ</a:t>
            </a:r>
            <a:r>
              <a:rPr lang="ru-RU" sz="140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b="1" dirty="0" smtClean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r>
              <a:rPr lang="en-US" sz="1400" b="1" dirty="0" smtClean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b="1" dirty="0">
              <a:solidFill>
                <a:srgbClr val="F6716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3703" y="1543549"/>
            <a:ext cx="2690753" cy="27483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>
            <a:defPPr>
              <a:defRPr lang="en-US"/>
            </a:defPPr>
            <a:lvl1pPr defTabSz="801555">
              <a:lnSpc>
                <a:spcPct val="90000"/>
              </a:lnSpc>
              <a:spcBef>
                <a:spcPct val="0"/>
              </a:spcBef>
              <a:defRPr sz="1400" b="1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США</a:t>
            </a:r>
            <a:r>
              <a:rPr lang="ru-RU"/>
              <a:t>, </a:t>
            </a:r>
            <a:r>
              <a:rPr lang="ru-RU" smtClean="0"/>
              <a:t>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36347" y="2065591"/>
            <a:ext cx="2598109" cy="1244334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801555">
              <a:lnSpc>
                <a:spcPct val="90000"/>
              </a:lnSpc>
              <a:spcBef>
                <a:spcPct val="0"/>
              </a:spcBef>
            </a:pPr>
            <a:r>
              <a:rPr lang="ru-RU" sz="1050" dirty="0" smtClean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кампания Проекта получила </a:t>
            </a:r>
            <a:r>
              <a:rPr lang="ru-RU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международную награду </a:t>
            </a:r>
            <a:r>
              <a:rPr lang="en-US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Quill </a:t>
            </a:r>
            <a:r>
              <a:rPr lang="en-US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категори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Government </a:t>
            </a:r>
            <a:r>
              <a:rPr lang="en-US" sz="1050" b="1" dirty="0" smtClean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50" dirty="0">
              <a:solidFill>
                <a:srgbClr val="3434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801555">
              <a:lnSpc>
                <a:spcPct val="90000"/>
              </a:lnSpc>
              <a:spcBef>
                <a:spcPct val="0"/>
              </a:spcBef>
            </a:pPr>
            <a:endParaRPr lang="ru-RU" sz="1050" dirty="0">
              <a:solidFill>
                <a:srgbClr val="3434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801555">
              <a:lnSpc>
                <a:spcPct val="90000"/>
              </a:lnSpc>
              <a:spcBef>
                <a:spcPct val="0"/>
              </a:spcBef>
            </a:pP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Неделя финансовой грамотности для детей и молодежи 2016 получила </a:t>
            </a:r>
            <a:r>
              <a:rPr lang="en-US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Quill</a:t>
            </a:r>
            <a:r>
              <a:rPr lang="en-US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категории </a:t>
            </a:r>
            <a:r>
              <a:rPr lang="en-US" sz="1050" b="1" dirty="0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events</a:t>
            </a:r>
            <a:r>
              <a:rPr lang="ru-RU" sz="105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050" dirty="0">
              <a:solidFill>
                <a:srgbClr val="3434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78" y="1671510"/>
            <a:ext cx="1468987" cy="78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Award Banner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14" t="3149" r="33483"/>
          <a:stretch/>
        </p:blipFill>
        <p:spPr bwMode="auto">
          <a:xfrm>
            <a:off x="4898084" y="2569257"/>
            <a:ext cx="925153" cy="2085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865" y="3435757"/>
            <a:ext cx="2749755" cy="1642431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18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23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8" y="3115276"/>
            <a:ext cx="3591360" cy="207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1369" y="2774643"/>
            <a:ext cx="2224877" cy="27483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>
            <a:defPPr>
              <a:defRPr lang="en-US"/>
            </a:defPPr>
            <a:lvl1pPr defTabSz="801555">
              <a:lnSpc>
                <a:spcPct val="90000"/>
              </a:lnSpc>
              <a:spcBef>
                <a:spcPct val="0"/>
              </a:spcBef>
              <a:defRPr sz="1400" b="1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ШВЕЙЦАРИЯ, 2018</a:t>
            </a:r>
            <a:endParaRPr lang="en-US" dirty="0"/>
          </a:p>
        </p:txBody>
      </p:sp>
      <p:pic>
        <p:nvPicPr>
          <p:cNvPr id="3" name="Picture 2" descr="ÐÐ°ÑÑÐ¸Ð½ÐºÐ¸ Ð¿Ð¾ Ð·Ð°Ð¿ÑÐ¾ÑÑ ÑÐµÑÐµÐ±ÑÑÐ½ÑÐ¹ Ð»ÑÑÐ½Ð¸Ð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" y="5524875"/>
            <a:ext cx="2246068" cy="118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9509" y="5238946"/>
            <a:ext cx="2645659" cy="23328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>
            <a:defPPr>
              <a:defRPr lang="en-US"/>
            </a:defPPr>
            <a:lvl1pPr defTabSz="801555">
              <a:lnSpc>
                <a:spcPct val="90000"/>
              </a:lnSpc>
              <a:spcBef>
                <a:spcPct val="0"/>
              </a:spcBef>
              <a:defRPr sz="1400" b="1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100" dirty="0" smtClean="0">
                <a:solidFill>
                  <a:srgbClr val="23AE8B"/>
                </a:solidFill>
              </a:rPr>
              <a:t>СЕРЕБРЯНЫЙ ЛУЧНИК, 2018</a:t>
            </a:r>
            <a:endParaRPr lang="en-US" sz="1100" dirty="0">
              <a:solidFill>
                <a:srgbClr val="23AE8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7832" y="4961544"/>
            <a:ext cx="2645659" cy="233288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>
            <a:defPPr>
              <a:defRPr lang="en-US"/>
            </a:defPPr>
            <a:lvl1pPr defTabSz="801555">
              <a:lnSpc>
                <a:spcPct val="90000"/>
              </a:lnSpc>
              <a:spcBef>
                <a:spcPct val="0"/>
              </a:spcBef>
              <a:defRPr sz="1400" b="1">
                <a:solidFill>
                  <a:srgbClr val="F671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100" dirty="0" smtClean="0">
                <a:solidFill>
                  <a:srgbClr val="23AE8B"/>
                </a:solidFill>
              </a:rPr>
              <a:t>SILVER MERCURY</a:t>
            </a:r>
            <a:r>
              <a:rPr lang="ru-RU" sz="1100" dirty="0" smtClean="0">
                <a:solidFill>
                  <a:srgbClr val="23AE8B"/>
                </a:solidFill>
              </a:rPr>
              <a:t>, 2018</a:t>
            </a:r>
            <a:endParaRPr lang="en-US" sz="1100" dirty="0">
              <a:solidFill>
                <a:srgbClr val="23AE8B"/>
              </a:solidFill>
            </a:endParaRPr>
          </a:p>
        </p:txBody>
      </p:sp>
      <p:pic>
        <p:nvPicPr>
          <p:cNvPr id="1034" name="Picture 10" descr="Ð¤Ð¾ÑÐ¾ ÐÑÑÐ¶Ð¸ Ñ ÑÐ¸Ð½Ð°Ð½ÑÐ°Ð¼Ð¸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83" y="5261804"/>
            <a:ext cx="2031736" cy="145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"/>
    </mc:Choice>
    <mc:Fallback xmlns="">
      <p:transition spd="slow" advTm="599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3683132" y="1834939"/>
            <a:ext cx="5239500" cy="1916056"/>
          </a:xfrm>
          <a:prstGeom prst="rect">
            <a:avLst/>
          </a:prstGeom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250517" indent="-250517">
              <a:buFont typeface="Arial" panose="020B0604020202020204" pitchFamily="34" charset="0"/>
              <a:buChar char="•"/>
            </a:pPr>
            <a:endParaRPr lang="ru-RU" sz="1400" b="0" dirty="0">
              <a:solidFill>
                <a:srgbClr val="4CAF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387303" y="975708"/>
            <a:ext cx="8369393" cy="449576"/>
          </a:xfrm>
        </p:spPr>
        <p:txBody>
          <a:bodyPr lIns="99551" tIns="49775" rIns="99551" bIns="49775">
            <a:normAutofit fontScale="90000"/>
          </a:bodyPr>
          <a:lstStyle/>
          <a:p>
            <a:pPr algn="ctr" defTabSz="497754"/>
            <a:r>
              <a:rPr lang="ru-RU" sz="2400" b="1" dirty="0">
                <a:solidFill>
                  <a:srgbClr val="22B08F"/>
                </a:solidFill>
                <a:latin typeface="Tahoma"/>
              </a:rPr>
              <a:t>ПОРТАЛ «ДРУЖИ С ФИНАНСАМИ»</a:t>
            </a:r>
            <a:r>
              <a:rPr lang="en-US" sz="2400" b="1" dirty="0">
                <a:solidFill>
                  <a:srgbClr val="22B08F"/>
                </a:solidFill>
                <a:latin typeface="Tahoma"/>
              </a:rPr>
              <a:t/>
            </a:r>
            <a:br>
              <a:rPr lang="en-US" sz="2400" b="1" dirty="0">
                <a:solidFill>
                  <a:srgbClr val="22B08F"/>
                </a:solidFill>
                <a:latin typeface="Tahoma"/>
              </a:rPr>
            </a:br>
            <a:endParaRPr lang="ru-RU" sz="2400" b="1" dirty="0">
              <a:solidFill>
                <a:srgbClr val="22B08F"/>
              </a:solidFill>
              <a:latin typeface="Tahoma"/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5296539" y="3750997"/>
            <a:ext cx="3642389" cy="2433904"/>
          </a:xfrm>
          <a:prstGeom prst="rect">
            <a:avLst/>
          </a:prstGeom>
          <a:noFill/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2 500 </a:t>
            </a: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уникальных посетителей </a:t>
            </a:r>
            <a:r>
              <a:rPr lang="ru-RU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ежедневно. </a:t>
            </a:r>
            <a:endParaRPr lang="ru-RU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личных кабинетов для сопровождения более</a:t>
            </a:r>
          </a:p>
          <a:p>
            <a:pPr marL="235208" lvl="1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зарегистрированных </a:t>
            </a:r>
            <a:r>
              <a:rPr lang="ru-RU" sz="140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 </a:t>
            </a:r>
            <a:r>
              <a:rPr lang="ru-RU" sz="1400" dirty="0" smtClean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Всероссийских недель </a:t>
            </a:r>
            <a:r>
              <a:rPr lang="ru-RU" sz="140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финансовой грамотности для детей и </a:t>
            </a:r>
            <a:r>
              <a:rPr lang="ru-RU" sz="1400" dirty="0" smtClean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молодежи и Всероссийских недель сбережений.</a:t>
            </a:r>
            <a:endParaRPr lang="ru-RU" sz="1400" dirty="0">
              <a:solidFill>
                <a:srgbClr val="3434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ru-RU" sz="1400" dirty="0" smtClean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25 000 </a:t>
            </a: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личных кабинетов пользователей .</a:t>
            </a: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369559" y="1213196"/>
            <a:ext cx="8272757" cy="855091"/>
          </a:xfrm>
          <a:prstGeom prst="rect">
            <a:avLst/>
          </a:prstGeom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 </a:t>
            </a:r>
            <a:r>
              <a:rPr lang="ru-RU" sz="1600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Национального информационно-образовательного Портала </a:t>
            </a:r>
            <a:r>
              <a:rPr lang="ru-RU" sz="1600" dirty="0">
                <a:solidFill>
                  <a:srgbClr val="4CAF90"/>
                </a:solidFill>
              </a:rPr>
              <a:t>«Дружи с финансами» – </a:t>
            </a:r>
            <a:r>
              <a:rPr lang="ru-RU" sz="1600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практической информации в области личных финансов и защиты прав потребителей финансовых услуг широким слоям населения.</a:t>
            </a: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3683132" y="2275828"/>
            <a:ext cx="5239500" cy="855091"/>
          </a:xfrm>
          <a:prstGeom prst="rect">
            <a:avLst/>
          </a:prstGeom>
        </p:spPr>
        <p:txBody>
          <a:bodyPr lIns="87276" tIns="43638" rIns="87276" bIns="43638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разделов, включая разделы «Детям и молодежи о финансах», «Финансовые калькуляторы» и «Библиотека</a:t>
            </a:r>
            <a:r>
              <a:rPr lang="ru-RU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endParaRPr lang="ru-RU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en-US" sz="1400" dirty="0" smtClean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550</a:t>
            </a:r>
            <a:r>
              <a:rPr lang="ru-RU" sz="1400" b="0" dirty="0" smtClean="0">
                <a:solidFill>
                  <a:srgbClr val="3434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материалов, </a:t>
            </a:r>
            <a:r>
              <a:rPr lang="ru-RU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посвященных </a:t>
            </a:r>
            <a:r>
              <a:rPr lang="ru-RU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финансовой </a:t>
            </a:r>
            <a:r>
              <a:rPr lang="ru-RU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грамотности.</a:t>
            </a:r>
            <a:endParaRPr lang="ru-RU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14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2261932"/>
            <a:ext cx="2854256" cy="448319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4" t="28169"/>
          <a:stretch/>
        </p:blipFill>
        <p:spPr bwMode="auto">
          <a:xfrm>
            <a:off x="1499123" y="4051003"/>
            <a:ext cx="3648494" cy="24000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9010" y="851386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ФОНД ХОРОШИХ ИДЕЙ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9010" y="1310990"/>
            <a:ext cx="851289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4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Фонд хороших идей </a:t>
            </a:r>
            <a:r>
              <a:rPr lang="ru-RU" sz="12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механизм, позволяющий на конкурсной основе поддержать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инициативы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«снизу»,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направленные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на повышение финансовой грамотности, развитие финансового образования и повышение защиты прав потребителей финансовых услуг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endParaRPr lang="ru-RU" sz="1200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Поддержано более </a:t>
            </a:r>
            <a:r>
              <a:rPr lang="ru-RU" sz="14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85</a:t>
            </a:r>
            <a:r>
              <a:rPr lang="en-US" sz="1400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инициатив из разных регионов – от Калининграда до Дальнего Востока, в том числе направленных на социально уязвимые категории населения.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9010" y="2564904"/>
            <a:ext cx="560114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 рамках Фонда хороших </a:t>
            </a:r>
            <a:r>
              <a:rPr lang="ru-RU" sz="16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идей создано:</a:t>
            </a:r>
            <a:endParaRPr lang="en-US" sz="16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008" y="2924944"/>
            <a:ext cx="459303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10</a:t>
            </a:r>
            <a:r>
              <a:rPr lang="ru-RU" sz="1200" b="1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комплексов учебно-методических материалов</a:t>
            </a:r>
            <a:endParaRPr lang="en-US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более 35</a:t>
            </a:r>
            <a:r>
              <a:rPr lang="ru-RU" sz="1200" b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образовательных программ и электронных образовательных материалов</a:t>
            </a:r>
            <a:endParaRPr lang="en-US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более  110 </a:t>
            </a:r>
            <a:r>
              <a:rPr lang="ru-RU" sz="1200" b="1" dirty="0" err="1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медиапродуктов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5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обучающие видео, социальная реклама, видеоигры, специальные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проекты со СМИ, мультфильмы, телевизионные фильмы и </a:t>
            </a:r>
            <a:r>
              <a:rPr lang="ru-RU" sz="1200" b="1" dirty="0" err="1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др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3</a:t>
            </a:r>
            <a:r>
              <a:rPr lang="ru-RU" sz="1200" b="1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мобильных приложения, работающих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на </a:t>
            </a:r>
            <a:r>
              <a:rPr lang="ru-RU" sz="1200" b="1" dirty="0" err="1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iOS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Android</a:t>
            </a:r>
            <a:endParaRPr lang="en-US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en-US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55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печатных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материалов (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брошюры, буклеты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др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.) и настольная игра</a:t>
            </a:r>
          </a:p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плакаты наружной социальной рекламы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размещены на улицах Москвы и других городов</a:t>
            </a:r>
          </a:p>
          <a:p>
            <a:pPr>
              <a:spcBef>
                <a:spcPts val="600"/>
              </a:spcBef>
              <a:buClr>
                <a:srgbClr val="23AE8B"/>
              </a:buClr>
            </a:pP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дополнения по финансовой грамотности в учебно-методические материалы </a:t>
            </a: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по 10 обязательным школьным предметам</a:t>
            </a:r>
            <a:endParaRPr lang="ru-RU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4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3AE8B"/>
              </a:buClr>
            </a:pPr>
            <a:endParaRPr lang="ru-RU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787266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3AE8B"/>
              </a:buClr>
            </a:pPr>
            <a:r>
              <a:rPr lang="ru-RU" sz="12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5 тематических сюжетов </a:t>
            </a: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финансовой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грамотности, интегрированных в художественный игровой телесериал </a:t>
            </a:r>
          </a:p>
        </p:txBody>
      </p:sp>
      <p:pic>
        <p:nvPicPr>
          <p:cNvPr id="1026" name="Picture 2" descr="C:\Users\avo\Desktop\22228315_10154682399516116_571227901736414600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1547" y="2924944"/>
            <a:ext cx="3781425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"/>
    </mc:Choice>
    <mc:Fallback xmlns="">
      <p:transition spd="slow" advTm="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9010" y="1391419"/>
            <a:ext cx="8372990" cy="5552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Институциональное </a:t>
            </a: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укрепление Роспотребнадзора</a:t>
            </a: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как</a:t>
            </a:r>
            <a:b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государственного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органа, ответственного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права потребителей финансовых услуг, подготовка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повышение квалификации</a:t>
            </a:r>
            <a:b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специалистов (1</a:t>
            </a:r>
            <a:r>
              <a:rPr lang="ru-RU" sz="1600" baseline="300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я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волна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2011-2013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гг.,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</a:t>
            </a:r>
            <a:r>
              <a:rPr lang="ru-RU" sz="1600" baseline="300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я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–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2016-2017 гг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., дистанционное обучение – 2017 г.; всего обучено около 1,5 тысяч сотрудников)</a:t>
            </a:r>
            <a:r>
              <a:rPr lang="en-US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Регулярная оценка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информирование общественности о</a:t>
            </a:r>
            <a:r>
              <a:rPr lang="ru-RU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состоянии</a:t>
            </a:r>
            <a:b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 </a:t>
            </a: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динамике защищенности прав </a:t>
            </a:r>
            <a: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потребителей:</a:t>
            </a:r>
          </a:p>
          <a:p>
            <a:pPr marL="628650" indent="-171450">
              <a:spcBef>
                <a:spcPts val="200"/>
              </a:spcBef>
              <a:buClr>
                <a:srgbClr val="23AE8B"/>
              </a:buClr>
              <a:buFont typeface="Verdana" pitchFamily="34" charset="0"/>
              <a:buChar char="–"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ежегодные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доклады Роспотребнадзора о состоянии защиты прав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потребителей (подготовлено </a:t>
            </a:r>
            <a:r>
              <a:rPr lang="ru-RU" sz="16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9</a:t>
            </a:r>
            <a:r>
              <a:rPr lang="ru-RU" sz="1600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выпусков)</a:t>
            </a:r>
          </a:p>
          <a:p>
            <a:pPr marL="628650" indent="-171450">
              <a:spcBef>
                <a:spcPts val="200"/>
              </a:spcBef>
              <a:buClr>
                <a:srgbClr val="23AE8B"/>
              </a:buClr>
              <a:buFont typeface="Verdana" pitchFamily="34" charset="0"/>
              <a:buChar char="–"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независимый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мониторинг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соблюдения прав потребителей финансовых услуг методом «тайного покупателя» (подготовлено </a:t>
            </a:r>
            <a:r>
              <a:rPr lang="ru-RU" sz="1600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10</a:t>
            </a:r>
            <a:r>
              <a:rPr lang="ru-RU" sz="16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выпусков)</a:t>
            </a:r>
            <a:r>
              <a:rPr lang="en-US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Содействие</a:t>
            </a:r>
            <a:r>
              <a:rPr lang="ru-RU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взаимодействию общественных институтов</a:t>
            </a:r>
            <a:r>
              <a:rPr lang="ru-RU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защиты прав потребителей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государственными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муниципальными органами </a:t>
            </a:r>
            <a:r>
              <a:rPr lang="en-US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Подготовка рекомендаций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</a:t>
            </a: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совершенствованию российского законодательства</a:t>
            </a: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деловой практики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области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защиты прав потребителей как для регуляторов, так и для участников финансового рынка – на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основе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лучших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мировых принципов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регулирования.</a:t>
            </a:r>
            <a:r>
              <a:rPr lang="ru-RU" sz="155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ru-RU" sz="155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55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84" y="1342879"/>
            <a:ext cx="1130804" cy="12665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39010" y="848211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ЗАЩИТА ПРАВ </a:t>
            </a: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ПОТРЕБИТЕЛЕЙ ФИНАНСОВЫХ УСЛУГ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1"/>
    </mc:Choice>
    <mc:Fallback xmlns="">
      <p:transition spd="slow" advTm="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9010" y="848211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ЗАЩИТА ПРАВ </a:t>
            </a: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ПОТРЕБИТЕЛЕЙ ФИНАНСОВЫХ УСЛУГ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060" y="1527867"/>
            <a:ext cx="5887506" cy="4737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84 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консультационных пунктов и</a:t>
            </a:r>
            <a:r>
              <a:rPr lang="ru-RU" sz="15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580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центра Роспотребнадзора действуют для потребителей</a:t>
            </a:r>
            <a:b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всей России</a:t>
            </a:r>
          </a:p>
          <a:p>
            <a:pPr marL="171450" indent="-171450">
              <a:spcBef>
                <a:spcPts val="1600"/>
              </a:spcBef>
              <a:buClr>
                <a:srgbClr val="23AE8B"/>
              </a:buClr>
              <a:buFont typeface="Arial" charset="0"/>
              <a:buChar char="•"/>
            </a:pP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 начала Проекта (с 2011 г.):</a:t>
            </a:r>
          </a:p>
          <a:p>
            <a:pPr marL="628650" indent="-171450">
              <a:spcBef>
                <a:spcPts val="200"/>
              </a:spcBef>
              <a:buClr>
                <a:srgbClr val="23AE8B"/>
              </a:buClr>
              <a:buFont typeface="Verdana" pitchFamily="34" charset="0"/>
              <a:buChar char="–"/>
            </a:pPr>
            <a:r>
              <a:rPr lang="ru-RU" sz="155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специалистами Роспотребнадзора проведено </a:t>
            </a: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свыше 95 000 консультаций </a:t>
            </a:r>
            <a:r>
              <a:rPr lang="ru-RU" sz="155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для населения по вопросам пользования финансовыми услугами</a:t>
            </a:r>
          </a:p>
          <a:p>
            <a:pPr marL="628650" indent="-171450">
              <a:spcBef>
                <a:spcPts val="200"/>
              </a:spcBef>
              <a:buClr>
                <a:srgbClr val="23AE8B"/>
              </a:buClr>
              <a:buFont typeface="Verdana" pitchFamily="34" charset="0"/>
              <a:buChar char="–"/>
            </a:pPr>
            <a:r>
              <a:rPr lang="ru-RU" sz="155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Роспотребнадзором принято </a:t>
            </a: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около 140 000 жалоб </a:t>
            </a:r>
            <a:r>
              <a:rPr lang="ru-RU" sz="155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от потребителей финансовых услуг</a:t>
            </a:r>
          </a:p>
          <a:p>
            <a:pPr marL="171450" indent="-171450">
              <a:spcBef>
                <a:spcPts val="1600"/>
              </a:spcBef>
              <a:buClr>
                <a:srgbClr val="23AE8B"/>
              </a:buClr>
              <a:buFont typeface="Arial" charset="0"/>
              <a:buChar char="•"/>
            </a:pP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26 октября 2017 года запущена </a:t>
            </a: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телефонная горячая линия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ru-RU" sz="1600" b="1" u="sng" dirty="0" smtClean="0"/>
              <a:t>8</a:t>
            </a:r>
            <a:r>
              <a:rPr lang="ru-RU" sz="1600" b="1" u="sng" dirty="0"/>
              <a:t> </a:t>
            </a:r>
            <a:r>
              <a:rPr lang="ru-RU" sz="1600" b="1" u="sng" dirty="0" smtClean="0"/>
              <a:t>800-100-29-26</a:t>
            </a:r>
            <a:r>
              <a:rPr lang="en-US" sz="1600" b="1" u="sng" dirty="0" smtClean="0"/>
              <a:t>)</a:t>
            </a:r>
            <a:r>
              <a:rPr lang="en-US" sz="1600" b="1" dirty="0" smtClean="0"/>
              <a:t> 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 для потребителей финансовых услуг – круглосуточная и бесплатная</a:t>
            </a:r>
          </a:p>
          <a:p>
            <a:pPr marL="171450" indent="-171450">
              <a:spcBef>
                <a:spcPts val="1600"/>
              </a:spcBef>
              <a:buClr>
                <a:srgbClr val="23AE8B"/>
              </a:buClr>
              <a:buFont typeface="Arial" charset="0"/>
              <a:buChar char="•"/>
            </a:pP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2018 году в дополнение к горячей линии будет открыта </a:t>
            </a: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интернет-приемная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для граждан, где можно будет автоматически сформировать жалобу или запрос и получить дополнительную информацию</a:t>
            </a:r>
          </a:p>
        </p:txBody>
      </p:sp>
      <p:pic>
        <p:nvPicPr>
          <p:cNvPr id="11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620125" y="2205038"/>
            <a:ext cx="180000" cy="2695576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ttp://www.pfrf.ru/files/branches/belgorod/e3007b_a475c47abcb942b1833c0ae77d1fc434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r="29493"/>
          <a:stretch/>
        </p:blipFill>
        <p:spPr bwMode="auto">
          <a:xfrm>
            <a:off x="6565694" y="2205038"/>
            <a:ext cx="2054431" cy="268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9"/>
    </mc:Choice>
    <mc:Fallback xmlns="">
      <p:transition spd="slow" advTm="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9010" y="848211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ЗАЩИТА ПРАВ </a:t>
            </a: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ПОТРЕБИТЕЛЕЙ ФИНАНСОВЫХ УСЛУГ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860" y="1812389"/>
            <a:ext cx="58875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Arial" charset="0"/>
              <a:buChar char="•"/>
            </a:pP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9,1 млн буклетов</a:t>
            </a:r>
            <a:r>
              <a:rPr lang="ru-RU" sz="15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«Хочу.Могу.Знаю» об ответственном пользовании всеми типами финансовых услуг подготовлены совместно с Роспотребнадзором во всех регионах страны.</a:t>
            </a:r>
          </a:p>
          <a:p>
            <a:pPr marL="171450" indent="-171450">
              <a:spcBef>
                <a:spcPts val="1200"/>
              </a:spcBef>
              <a:buClr>
                <a:srgbClr val="23AE8B"/>
              </a:buClr>
              <a:buFont typeface="Arial" charset="0"/>
              <a:buChar char="•"/>
            </a:pP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около 60 информационных мероприятий</a:t>
            </a:r>
            <a:r>
              <a:rPr lang="ru-RU" sz="1500" dirty="0" smtClean="0">
                <a:latin typeface="Verdana" charset="0"/>
                <a:ea typeface="Verdana" charset="0"/>
                <a:cs typeface="Verdana" charset="0"/>
              </a:rPr>
              <a:t> по основам грамотного потребительского поведения на финансовом рынке проведено для пенсионеров, школьников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, а также для учителей и методистов</a:t>
            </a:r>
            <a:endParaRPr lang="en-US" sz="1500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spcBef>
                <a:spcPts val="1200"/>
              </a:spcBef>
              <a:buClr>
                <a:srgbClr val="23AE8B"/>
              </a:buClr>
              <a:buFont typeface="Arial" charset="0"/>
              <a:buChar char="•"/>
            </a:pP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10 электронных инфографических материалов</a:t>
            </a:r>
            <a:b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 12 онлайн-тестов 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пользованию основными финансовыми услугами распространяются через социальные сети</a:t>
            </a:r>
            <a:endParaRPr lang="en-US" sz="1500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1450" indent="-171450">
              <a:spcBef>
                <a:spcPts val="1200"/>
              </a:spcBef>
              <a:buClr>
                <a:srgbClr val="23AE8B"/>
              </a:buClr>
              <a:buFont typeface="Arial" charset="0"/>
              <a:buChar char="•"/>
            </a:pPr>
            <a:r>
              <a:rPr lang="ru-RU" sz="15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170 информационных киосков</a:t>
            </a:r>
            <a:r>
              <a:rPr lang="ru-RU" sz="15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установлены </a:t>
            </a:r>
            <a:r>
              <a:rPr lang="en-US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5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региональных подразделениях Роспотребнадзора</a:t>
            </a:r>
          </a:p>
        </p:txBody>
      </p:sp>
      <p:pic>
        <p:nvPicPr>
          <p:cNvPr id="11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6819900" y="4038599"/>
            <a:ext cx="2095500" cy="2639898"/>
            <a:chOff x="6772275" y="4010024"/>
            <a:chExt cx="2095500" cy="2639898"/>
          </a:xfrm>
        </p:grpSpPr>
        <p:sp>
          <p:nvSpPr>
            <p:cNvPr id="23" name="Rectangle 22"/>
            <p:cNvSpPr/>
            <p:nvPr/>
          </p:nvSpPr>
          <p:spPr>
            <a:xfrm>
              <a:off x="8572501" y="4010024"/>
              <a:ext cx="180000" cy="2376489"/>
            </a:xfrm>
            <a:prstGeom prst="rect">
              <a:avLst/>
            </a:prstGeom>
            <a:solidFill>
              <a:srgbClr val="23A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6772275" y="6380258"/>
              <a:ext cx="2095500" cy="2696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1000" b="1" dirty="0" smtClean="0">
                  <a:solidFill>
                    <a:srgbClr val="343433"/>
                  </a:solidFill>
                  <a:latin typeface="Verdana" charset="0"/>
                  <a:ea typeface="Verdana" charset="0"/>
                  <a:cs typeface="Verdana" charset="0"/>
                </a:rPr>
                <a:t>Информационный киоск</a:t>
              </a:r>
              <a:endPara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2143" y="4010025"/>
              <a:ext cx="1729882" cy="2376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Группа 17"/>
          <p:cNvGrpSpPr/>
          <p:nvPr/>
        </p:nvGrpSpPr>
        <p:grpSpPr>
          <a:xfrm>
            <a:off x="6480689" y="1385888"/>
            <a:ext cx="2339461" cy="2454159"/>
            <a:chOff x="6566414" y="1385888"/>
            <a:chExt cx="2339461" cy="24541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66414" y="1405747"/>
              <a:ext cx="2320411" cy="2137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22"/>
            <p:cNvSpPr/>
            <p:nvPr/>
          </p:nvSpPr>
          <p:spPr>
            <a:xfrm>
              <a:off x="8724900" y="1385888"/>
              <a:ext cx="180000" cy="2160000"/>
            </a:xfrm>
            <a:prstGeom prst="rect">
              <a:avLst/>
            </a:prstGeom>
            <a:solidFill>
              <a:srgbClr val="23A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772275" y="3570383"/>
              <a:ext cx="2133600" cy="2696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1000" b="1" dirty="0" smtClean="0">
                  <a:solidFill>
                    <a:srgbClr val="343433"/>
                  </a:solidFill>
                  <a:latin typeface="Verdana" charset="0"/>
                  <a:ea typeface="Verdana" charset="0"/>
                  <a:cs typeface="Verdana" charset="0"/>
                </a:rPr>
                <a:t>Эскиз буклета</a:t>
              </a:r>
              <a:endPara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3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9"/>
    </mc:Choice>
    <mc:Fallback xmlns="">
      <p:transition spd="slow" advTm="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0" y="6549479"/>
            <a:ext cx="80833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И РАЗВИТИЮ ФИНАНСОВОГО ОБРАЗОВАНИЯ 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 smtClean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  <a:endParaRPr lang="en-US" sz="600" dirty="0">
              <a:solidFill>
                <a:srgbClr val="777776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КЛЮЧЕВЫЕ КОНЕЧНЫЕ ИНДИКАТОРЫ ПРОЕКТА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615080" y="3711405"/>
            <a:ext cx="3136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Понимают важность соотношения</a:t>
            </a:r>
            <a:r>
              <a:rPr lang="en-US" sz="8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риска и выгоды при выборе</a:t>
            </a:r>
            <a:r>
              <a:rPr lang="en-US" sz="8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финансовых продуктов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19530" y="3705921"/>
            <a:ext cx="29702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Индикатор</a:t>
            </a:r>
            <a:endParaRPr lang="ru-RU" sz="8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43916" y="3711405"/>
            <a:ext cx="2970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Понимают важность формирования </a:t>
            </a:r>
          </a:p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финансовой подушки безопасности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948366" y="3705921"/>
            <a:ext cx="29702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Индикатор</a:t>
            </a:r>
            <a:endParaRPr lang="ru-RU" sz="8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615080" y="6108294"/>
            <a:ext cx="2970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Сравнивают условия различных</a:t>
            </a:r>
            <a:r>
              <a:rPr lang="en-US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предложений </a:t>
            </a:r>
          </a:p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при выборе кредитных продуктов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19530" y="6102810"/>
            <a:ext cx="29702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Индикатор</a:t>
            </a:r>
            <a:endParaRPr lang="ru-RU" sz="8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643916" y="6108294"/>
            <a:ext cx="2970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Знают, куда обращаться и как защитить права </a:t>
            </a:r>
          </a:p>
          <a:p>
            <a:r>
              <a:rPr lang="ru-RU" sz="8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потребителей финансовых услуг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948366" y="6102810"/>
            <a:ext cx="29702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Индикатор</a:t>
            </a:r>
            <a:endParaRPr lang="ru-RU" sz="8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3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865" y="1375586"/>
            <a:ext cx="695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для пилотных регионов (Калининградская и Волгоградская области)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55" name="Диаграмма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398275"/>
              </p:ext>
            </p:extLst>
          </p:nvPr>
        </p:nvGraphicFramePr>
        <p:xfrm>
          <a:off x="520832" y="1871488"/>
          <a:ext cx="4350975" cy="181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3" name="Диаграмма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965880"/>
              </p:ext>
            </p:extLst>
          </p:nvPr>
        </p:nvGraphicFramePr>
        <p:xfrm>
          <a:off x="4925618" y="1871488"/>
          <a:ext cx="4195634" cy="1839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4" name="Диаграмма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480698"/>
              </p:ext>
            </p:extLst>
          </p:nvPr>
        </p:nvGraphicFramePr>
        <p:xfrm>
          <a:off x="520832" y="4147457"/>
          <a:ext cx="4350975" cy="206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4" name="Диаграмма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954420"/>
              </p:ext>
            </p:extLst>
          </p:nvPr>
        </p:nvGraphicFramePr>
        <p:xfrm>
          <a:off x="5014678" y="4245429"/>
          <a:ext cx="4106573" cy="185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25327" y="2034284"/>
            <a:ext cx="12575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Аудитория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Действительные  и потенциальные потребители финансовых услуг с низким и средним уровнем доходов в пилотных регионах Проекта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9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5327" y="4435885"/>
            <a:ext cx="12575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Аудитория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Действительные  и потенциальные потребители финансовых услуг с низким и средним уровнем доходов в пилотных регионах Проекта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9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86484" y="2034284"/>
            <a:ext cx="12575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Аудитория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Действительные  и потенциальные потребители финансовых услуг с низким и средним уровнем доходов в пилотных регионах Проекта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9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93602" y="4664900"/>
            <a:ext cx="1257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Аудитория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ru-RU" sz="9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редставители всех целевых групп населения в пилотных регионах Проекта</a:t>
            </a:r>
            <a:r>
              <a:rPr lang="en-US" sz="9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9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6"/>
    </mc:Choice>
    <mc:Fallback xmlns="">
      <p:transition spd="slow" advTm="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12" y="3053132"/>
            <a:ext cx="8837628" cy="293925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marL="439738" lvl="2" indent="-171450" algn="just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Разработка Стратегии являлась ключевой задачей в рамках Проекта Минфина России </a:t>
            </a:r>
          </a:p>
          <a:p>
            <a:pPr marL="439738" lvl="2" indent="-171450" algn="just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Стратегия задает цель, задачи, основные направления, механизмы координации и другие ключевые параметры государственной политики в сфере финансового просвещения граждан Российской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Федерации</a:t>
            </a: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39738" lvl="2" indent="-171450" algn="just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Цель стратегии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создание предпосылок для формирования финансово грамотного поведения населения как необходимого условия финансового благополучия домохозяйств и обеспечения устойчивого экономического роста.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9738" lvl="2" indent="-171450" algn="just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Стратегия разработана на период с 2017 до 2023 г.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6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звание 4"/>
          <p:cNvSpPr>
            <a:spLocks noGrp="1"/>
          </p:cNvSpPr>
          <p:nvPr>
            <p:ph type="title"/>
          </p:nvPr>
        </p:nvSpPr>
        <p:spPr>
          <a:xfrm>
            <a:off x="251241" y="809681"/>
            <a:ext cx="8686799" cy="43011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СТРАТЕГИЯ</a:t>
            </a:r>
            <a:r>
              <a:rPr lang="en-US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РАЗВИТИЯ ФИНАНСОВОЙ ГРАМОТНОСТИ</a:t>
            </a:r>
            <a:endParaRPr lang="ru-RU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78" y="1333002"/>
            <a:ext cx="8506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В сентябре 2017 года Правительством </a:t>
            </a:r>
            <a: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утверждена государственная Стратегия </a:t>
            </a: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по развитию финансовой грамотности в Российской </a:t>
            </a:r>
            <a: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Федерации</a:t>
            </a:r>
          </a:p>
          <a:p>
            <a:endParaRPr lang="ru-RU" sz="1600" b="1" dirty="0" smtClean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0778" y="1672940"/>
            <a:ext cx="85972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Стратегия разработана Минфином России совместно с Банком России,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Минобрнауки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России, Роспотребнадзором и Пенсионным фондом России.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64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1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азвание 4"/>
          <p:cNvSpPr>
            <a:spLocks noGrp="1"/>
          </p:cNvSpPr>
          <p:nvPr>
            <p:ph type="title"/>
          </p:nvPr>
        </p:nvSpPr>
        <p:spPr>
          <a:xfrm>
            <a:off x="251241" y="809681"/>
            <a:ext cx="8686799" cy="43011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СТРАТЕГИЯ</a:t>
            </a:r>
            <a:r>
              <a:rPr lang="en-US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РАЗВИТИЯ ФИНАНСОВОЙ ГРАМОТНОСТИ</a:t>
            </a:r>
            <a:endParaRPr lang="ru-RU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488" y="1698171"/>
            <a:ext cx="859726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9738" lvl="2" indent="-171450" algn="just">
              <a:spcBef>
                <a:spcPts val="1000"/>
              </a:spcBef>
              <a:spcAft>
                <a:spcPts val="100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повышение охвата и качества финансового образования и информирования населения в данной области, а также обеспечение необходимой институциональной базы и методических ресурсов образовательного сообщества;</a:t>
            </a:r>
          </a:p>
          <a:p>
            <a:pPr marL="439738" lvl="2" indent="-171450" algn="just">
              <a:spcBef>
                <a:spcPts val="1000"/>
              </a:spcBef>
              <a:spcAft>
                <a:spcPts val="100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разработка механизмов взаимодействия государства и общества, обеспечивающих повышение финансовой грамотности населения, в том числе в части информирования о правах потребителей финансовых услуг и способах их защиты, а также формирования социально ответственного поведения участников финансового рынка;</a:t>
            </a:r>
          </a:p>
          <a:p>
            <a:pPr marL="439738" lvl="2" indent="-171450" algn="just">
              <a:spcBef>
                <a:spcPts val="1000"/>
              </a:spcBef>
              <a:spcAft>
                <a:spcPts val="100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подготовка граждан к жизни в старости.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241" y="1239797"/>
            <a:ext cx="2643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spcBef>
                <a:spcPct val="0"/>
              </a:spcBef>
            </a:pP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задачи: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2001" y="5144671"/>
            <a:ext cx="8280000" cy="133368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marL="439738" lvl="2" indent="-171450" algn="just">
              <a:spcBef>
                <a:spcPts val="1000"/>
              </a:spcBef>
              <a:spcAft>
                <a:spcPts val="100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2017-2019  -   в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рамках реализации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Проекта Минфина России</a:t>
            </a:r>
            <a:endParaRPr lang="ru-RU" sz="16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39738" lvl="2" indent="-171450" algn="just">
              <a:spcBef>
                <a:spcPts val="1000"/>
              </a:spcBef>
              <a:spcAft>
                <a:spcPts val="1000"/>
              </a:spcAft>
              <a:buClr>
                <a:srgbClr val="23AE8B"/>
              </a:buClr>
              <a:buFont typeface="Wingdings" charset="2"/>
              <a:buChar char="§"/>
              <a:defRPr/>
            </a:pP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2020-2023 - предполагается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включение мероприятий Стратегии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</a:t>
            </a:r>
            <a:r>
              <a:rPr lang="ru-RU" sz="16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государственную программу и выделение на указанные цели средств федерального </a:t>
            </a:r>
            <a:r>
              <a:rPr lang="ru-RU" sz="1600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бюджета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0245" y="4833192"/>
            <a:ext cx="7593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Реализация Стратегии предполагается в 2 этапа</a:t>
            </a:r>
          </a:p>
        </p:txBody>
      </p:sp>
    </p:spTree>
    <p:extLst>
      <p:ext uri="{BB962C8B-B14F-4D97-AF65-F5344CB8AC3E}">
        <p14:creationId xmlns:p14="http://schemas.microsoft.com/office/powerpoint/2010/main" val="25224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8279" y="952986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ЧТО ТАКОЕ ФИНАНСОВАЯ ГРАМОТНОСТЬ</a:t>
            </a:r>
            <a:r>
              <a:rPr lang="en-US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?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32000" y="2075168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ФИНАНСОВО ГРАМОТНОЕ НАСЕЛЕНИЕ: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object 2"/>
          <p:cNvSpPr/>
          <p:nvPr/>
        </p:nvSpPr>
        <p:spPr>
          <a:xfrm>
            <a:off x="454014" y="2810504"/>
            <a:ext cx="658368" cy="65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4"/>
          <p:cNvSpPr/>
          <p:nvPr/>
        </p:nvSpPr>
        <p:spPr>
          <a:xfrm>
            <a:off x="447918" y="5144274"/>
            <a:ext cx="670560" cy="670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Rectangle 30"/>
          <p:cNvSpPr/>
          <p:nvPr/>
        </p:nvSpPr>
        <p:spPr>
          <a:xfrm>
            <a:off x="1146047" y="2909954"/>
            <a:ext cx="3068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Ведет учет личных и семейных </a:t>
            </a:r>
          </a:p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расходов и доходов</a:t>
            </a:r>
            <a:endParaRPr lang="en-US" sz="12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6047" y="4016253"/>
            <a:ext cx="3544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Живет в рамках своего бюджета, </a:t>
            </a:r>
            <a:r>
              <a:rPr lang="en-US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 злоупотребляя заемными средствами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0829" y="3975341"/>
            <a:ext cx="664738" cy="658800"/>
            <a:chOff x="3295403" y="4782674"/>
            <a:chExt cx="664738" cy="658800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301341" y="4782674"/>
              <a:ext cx="658800" cy="658800"/>
            </a:xfrm>
            <a:prstGeom prst="ellipse">
              <a:avLst/>
            </a:prstGeom>
            <a:solidFill>
              <a:srgbClr val="B0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bject 3"/>
            <p:cNvSpPr/>
            <p:nvPr/>
          </p:nvSpPr>
          <p:spPr>
            <a:xfrm>
              <a:off x="3295403" y="4847716"/>
              <a:ext cx="658368" cy="5852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35769" y="2817821"/>
            <a:ext cx="658800" cy="671533"/>
            <a:chOff x="3301341" y="4782674"/>
            <a:chExt cx="658800" cy="671533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301341" y="4782674"/>
              <a:ext cx="658800" cy="658800"/>
            </a:xfrm>
            <a:prstGeom prst="ellipse">
              <a:avLst/>
            </a:prstGeom>
            <a:solidFill>
              <a:srgbClr val="B0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bject 5"/>
            <p:cNvSpPr/>
            <p:nvPr/>
          </p:nvSpPr>
          <p:spPr>
            <a:xfrm>
              <a:off x="3319687" y="4844607"/>
              <a:ext cx="633983" cy="609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247464" y="3966874"/>
            <a:ext cx="658900" cy="658800"/>
            <a:chOff x="4701599" y="4795407"/>
            <a:chExt cx="658900" cy="658800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4701599" y="4795407"/>
              <a:ext cx="658800" cy="658800"/>
            </a:xfrm>
            <a:prstGeom prst="ellipse">
              <a:avLst/>
            </a:prstGeom>
            <a:solidFill>
              <a:srgbClr val="B0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bject 6"/>
            <p:cNvSpPr/>
            <p:nvPr/>
          </p:nvSpPr>
          <p:spPr>
            <a:xfrm>
              <a:off x="4702132" y="4802542"/>
              <a:ext cx="658367" cy="536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5942194" y="2909954"/>
            <a:ext cx="3068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Рационально подходит к выбору финансовых продуктов и услуг</a:t>
            </a:r>
            <a:endParaRPr lang="en-US" sz="12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42194" y="4075522"/>
            <a:ext cx="2487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Ориентируется</a:t>
            </a:r>
          </a:p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финансовой сфере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46046" y="5281329"/>
            <a:ext cx="7565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Планирует свое финансовое будущее, готово к непредвиденным жизненным обстоятельствам, создает финансовую подушку безопасности, оценивает перспективы выхода на пенсию</a:t>
            </a:r>
          </a:p>
          <a:p>
            <a:endParaRPr lang="ru-RU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ru-RU" sz="12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1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2"/>
    </mc:Choice>
    <mc:Fallback xmlns="">
      <p:transition spd="slow" advTm="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 animBg="1"/>
      <p:bldP spid="28" grpId="0" animBg="1"/>
      <p:bldP spid="31" grpId="0"/>
      <p:bldP spid="32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9010" y="880435"/>
            <a:ext cx="8372990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ФИНАНСОВАЯ ГРАМОТНОСТЬ ВЗРОСЛОГО 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НАСЕЛЕНИЯ </a:t>
            </a:r>
            <a:r>
              <a:rPr lang="ru-RU" sz="2000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РОССИИ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37335" y="1952539"/>
            <a:ext cx="2038351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&lt;</a:t>
            </a:r>
            <a:r>
              <a:rPr lang="en-US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6</a:t>
            </a: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0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43792" y="2144767"/>
            <a:ext cx="2883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 готовы нести ответственность </a:t>
            </a:r>
            <a:endParaRPr lang="en-US" sz="1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 собственные финансовые решения и возможные потери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3310" y="4020640"/>
            <a:ext cx="1480265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33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76351" y="4290373"/>
            <a:ext cx="26830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справились с базовым тестом </a:t>
            </a: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финансовой арифметике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53310" y="5128276"/>
            <a:ext cx="1480265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38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976351" y="5320504"/>
            <a:ext cx="2949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 сравнивают финансовые предложения перед подписанием договора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686301" y="1937224"/>
            <a:ext cx="1678660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</a:t>
            </a:r>
            <a:r>
              <a:rPr lang="ru-RU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из</a:t>
            </a: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5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06107" y="2129452"/>
            <a:ext cx="26902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уверен в справедливом </a:t>
            </a: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разрешении споров </a:t>
            </a: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 финансовыми организациями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4326610" y="2738784"/>
            <a:ext cx="2038351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38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06107" y="2931012"/>
            <a:ext cx="2883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считают, что существует много финансовых услуг, в которых трудно разобраться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884695" y="3528280"/>
            <a:ext cx="1480265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59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406106" y="3896932"/>
            <a:ext cx="2683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доверяют банкам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884695" y="4311394"/>
            <a:ext cx="1480265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34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06106" y="4580566"/>
            <a:ext cx="294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доверяют</a:t>
            </a:r>
            <a:endParaRPr lang="en-US" sz="1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страховым компаниям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4883065" y="5123766"/>
            <a:ext cx="1480265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34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06106" y="5392938"/>
            <a:ext cx="294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доверяют микрофинансовым</a:t>
            </a: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организациям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25"/>
          <p:cNvSpPr/>
          <p:nvPr/>
        </p:nvSpPr>
        <p:spPr>
          <a:xfrm>
            <a:off x="2002194" y="3136766"/>
            <a:ext cx="19686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осознают важность</a:t>
            </a:r>
            <a:r>
              <a:rPr lang="en-US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финансовой подушки </a:t>
            </a:r>
            <a:endParaRPr lang="en-US" sz="1000" b="1" dirty="0" smtClean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 smtClean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безопасности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79152" y="2944538"/>
            <a:ext cx="1480265" cy="96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30</a:t>
            </a:r>
            <a:r>
              <a:rPr lang="en-US" sz="2800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1"/>
    </mc:Choice>
    <mc:Fallback xmlns="">
      <p:transition spd="slow" advTm="1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9" grpId="0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427340"/>
            <a:ext cx="1808870" cy="206985"/>
          </a:xfrm>
        </p:spPr>
      </p:pic>
      <p:sp>
        <p:nvSpPr>
          <p:cNvPr id="5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1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352028"/>
            <a:ext cx="1496108" cy="4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азвание 4"/>
          <p:cNvSpPr>
            <a:spLocks noGrp="1"/>
          </p:cNvSpPr>
          <p:nvPr>
            <p:ph type="title"/>
          </p:nvPr>
        </p:nvSpPr>
        <p:spPr>
          <a:xfrm>
            <a:off x="251241" y="809681"/>
            <a:ext cx="8686799" cy="43011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ФИНАНСОВАЯ ГРАМОТНОСТЬ ПОДРОСТКОВ</a:t>
            </a:r>
            <a:endParaRPr lang="ru-RU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49" name="Рисунок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9"/>
          <a:stretch/>
        </p:blipFill>
        <p:spPr bwMode="auto">
          <a:xfrm>
            <a:off x="477333" y="3200400"/>
            <a:ext cx="4481334" cy="35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729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63304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204021865"/>
              </p:ext>
            </p:extLst>
          </p:nvPr>
        </p:nvGraphicFramePr>
        <p:xfrm>
          <a:off x="5624160" y="3200400"/>
          <a:ext cx="2100615" cy="3625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34446" y="1974965"/>
            <a:ext cx="856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2" indent="355600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tabLst>
                <a:tab pos="0" algn="l"/>
              </a:tabLst>
              <a:defRPr/>
            </a:pP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Российские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учащиеся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превысили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средний международный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уровень -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ерешли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10-го места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4-е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место.</a:t>
            </a:r>
            <a:endParaRPr lang="ru-RU" sz="14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8154" y="2528123"/>
            <a:ext cx="8342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2" indent="355600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tabLst>
                <a:tab pos="0" algn="l"/>
              </a:tabLst>
              <a:defRPr/>
            </a:pP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Всего в исследовании </a:t>
            </a:r>
            <a:r>
              <a:rPr lang="en-US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PISA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Российской Федерации приняли участие 6036 учащихся из 210 образовательных организаций 42 регионов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страны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87750" y="1205583"/>
            <a:ext cx="8392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2">
              <a:spcBef>
                <a:spcPts val="1000"/>
              </a:spcBef>
              <a:buClr>
                <a:srgbClr val="23AE8B"/>
              </a:buClr>
              <a:tabLst>
                <a:tab pos="0" algn="l"/>
              </a:tabLst>
              <a:defRPr/>
            </a:pP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2015 году проводился второй цикл исследования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ОЭСР финансовой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грамотности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15-летних </a:t>
            </a:r>
            <a:r>
              <a:rPr lang="en-US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PISA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err="1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en-US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International Student Assessment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0010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8648" y="1365837"/>
            <a:ext cx="8227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Средний </a:t>
            </a:r>
            <a:r>
              <a:rPr lang="ru-RU" sz="16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 выполнения заданий составил 52%.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427340"/>
            <a:ext cx="1808870" cy="206985"/>
          </a:xfrm>
          <a:prstGeom prst="rect">
            <a:avLst/>
          </a:prstGeom>
        </p:spPr>
      </p:pic>
      <p:sp>
        <p:nvSpPr>
          <p:cNvPr id="7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9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352028"/>
            <a:ext cx="1496108" cy="4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t="32611" r="16101" b="9896"/>
          <a:stretch/>
        </p:blipFill>
        <p:spPr bwMode="auto">
          <a:xfrm>
            <a:off x="1022550" y="3238500"/>
            <a:ext cx="6511725" cy="34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4517" y="1723685"/>
            <a:ext cx="8227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2" indent="355600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tabLst>
                <a:tab pos="0" algn="l"/>
              </a:tabLst>
              <a:defRPr/>
            </a:pPr>
            <a:r>
              <a:rPr lang="ru-RU" sz="12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Лучше всего выполнены задания по теме «Риски и вознаграждения» (60% выполнения), оценивающей определение путей управления финансами с учетом представления о потенциальной прибыли и убытках.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4517" y="2477149"/>
            <a:ext cx="8227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2" indent="355600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  <a:tabLst>
                <a:tab pos="0" algn="l"/>
              </a:tabLst>
              <a:defRPr/>
            </a:pPr>
            <a:r>
              <a:rPr lang="ru-RU" sz="12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Наиболее трудной областью содержания (46% выполнения) оказалась область «Деньги и операции с ними» (понимание практики обеспечения безопасности при покупке товаров в интернет- магазине, проблемы инвестирования, действие механизмов налогообложения и </a:t>
            </a:r>
            <a:r>
              <a:rPr lang="ru-RU" sz="1200" dirty="0" err="1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т.д</a:t>
            </a:r>
            <a:r>
              <a:rPr lang="ru-RU" sz="12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</a:p>
        </p:txBody>
      </p:sp>
      <p:sp>
        <p:nvSpPr>
          <p:cNvPr id="15" name="Название 4"/>
          <p:cNvSpPr>
            <a:spLocks noGrp="1"/>
          </p:cNvSpPr>
          <p:nvPr>
            <p:ph type="title"/>
          </p:nvPr>
        </p:nvSpPr>
        <p:spPr>
          <a:xfrm>
            <a:off x="228600" y="826600"/>
            <a:ext cx="8686799" cy="43011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ИССЛЕДОВАНИЯ </a:t>
            </a:r>
            <a:r>
              <a:rPr lang="en-US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PISA-2015</a:t>
            </a:r>
            <a:endParaRPr lang="ru-RU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5505" y="1574216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 ПРОЕКТА: 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826687" y="2231295"/>
            <a:ext cx="1097280" cy="1097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4023360" y="2243487"/>
            <a:ext cx="1097280" cy="1085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7042960" y="2231295"/>
            <a:ext cx="1085087" cy="1097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432000" y="5031367"/>
            <a:ext cx="8280000" cy="971966"/>
          </a:xfrm>
          <a:prstGeom prst="rect">
            <a:avLst/>
          </a:prstGeom>
          <a:blipFill>
            <a:blip r:embed="rId7" cstate="print"/>
            <a:srcRect/>
            <a:stretch>
              <a:fillRect b="-34974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18497" y="4429977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КОГО НАЦЕЛЕН ПРОЕКТ: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83" y="3425746"/>
            <a:ext cx="3061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ответственного </a:t>
            </a:r>
          </a:p>
          <a:p>
            <a:pPr algn="ctr"/>
            <a:r>
              <a:rPr lang="en-US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отношения к личным финансам </a:t>
            </a:r>
            <a:br>
              <a:rPr lang="en-US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рационального финансового </a:t>
            </a:r>
          </a:p>
          <a:p>
            <a:pPr algn="ctr"/>
            <a:r>
              <a:rPr lang="en-US" sz="12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поведения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7668" y="3418259"/>
            <a:ext cx="3068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системы </a:t>
            </a:r>
          </a:p>
          <a:p>
            <a:pPr algn="ctr"/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финансового образования</a:t>
            </a:r>
            <a:r>
              <a:rPr lang="en-US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просвещения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87" y="3425745"/>
            <a:ext cx="2806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эффективности </a:t>
            </a:r>
          </a:p>
          <a:p>
            <a:pPr algn="ctr"/>
            <a:r>
              <a:rPr lang="ru-RU" sz="12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защиты прав потребителей финансовых услуг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2001" y="6003333"/>
            <a:ext cx="8259486" cy="339773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1999" y="6003332"/>
            <a:ext cx="1886658" cy="339773"/>
          </a:xfrm>
          <a:prstGeom prst="rect">
            <a:avLst/>
          </a:prstGeom>
          <a:solidFill>
            <a:srgbClr val="9DC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DCD8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6665" y="6003332"/>
            <a:ext cx="2052857" cy="339773"/>
          </a:xfrm>
          <a:prstGeom prst="rect">
            <a:avLst/>
          </a:prstGeom>
          <a:solidFill>
            <a:srgbClr val="9DC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DCD8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1998" y="6045724"/>
            <a:ext cx="18866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ДЕТИ</a:t>
            </a:r>
            <a:endParaRPr lang="en-US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8657" y="6045724"/>
            <a:ext cx="21080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МОЛОДЕЖЬ</a:t>
            </a:r>
            <a:endParaRPr lang="en-US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26665" y="6045724"/>
            <a:ext cx="20528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ВЗРОСЛОЕ НАСЕЛЕНИЕ</a:t>
            </a:r>
            <a:endParaRPr lang="en-US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79522" y="6045724"/>
            <a:ext cx="22119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ПЕНСИОНЕРЫ</a:t>
            </a:r>
            <a:endParaRPr lang="en-US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3979" y="984593"/>
            <a:ext cx="6986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РЕАЛИЗАЦИИ ПРОЕКТА: 2011-</a:t>
            </a:r>
            <a:r>
              <a:rPr lang="en-US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</a:t>
            </a:r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гг.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"/>
    </mc:Choice>
    <mc:Fallback xmlns="">
      <p:transition spd="slow" advTm="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25" name="object 2"/>
          <p:cNvSpPr/>
          <p:nvPr/>
        </p:nvSpPr>
        <p:spPr>
          <a:xfrm>
            <a:off x="144102" y="1212817"/>
            <a:ext cx="2726098" cy="5568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35808" y="2248826"/>
            <a:ext cx="610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потенциала в области повышения финансовой грамотности:</a:t>
            </a:r>
            <a:r>
              <a:rPr lang="en-US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методические центры, обучение специалистов.</a:t>
            </a:r>
            <a:endParaRPr lang="en-US" sz="12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35808" y="2925160"/>
            <a:ext cx="6108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и реализация образовательных программ и информационной кампании по финансовой грамотности.</a:t>
            </a:r>
            <a:endParaRPr lang="en-US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Образовательные программы для вузов и школ.</a:t>
            </a:r>
            <a:endParaRPr lang="en-US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Семинары для взрослых, обучение на рабочем месте.</a:t>
            </a:r>
            <a:endParaRPr lang="en-US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Онлайн-ресурсы, игры, самообразование.</a:t>
            </a:r>
            <a:endParaRPr lang="en-US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Продвижение идей Проекта в СМИ и социальных сетях, обучение журналистов.</a:t>
            </a:r>
            <a:endParaRPr lang="en-US" sz="12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35808" y="5366262"/>
            <a:ext cx="610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Совершенствование защиты прав потребителей финансовых услуг.</a:t>
            </a:r>
            <a:endParaRPr lang="en-US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механизмов защиты прав потребителей, институциональное </a:t>
            </a:r>
            <a:r>
              <a:rPr lang="en-US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укрепление Роспотребнадзора. </a:t>
            </a:r>
            <a:endParaRPr lang="en-US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endParaRPr lang="ru-RU" sz="1200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Независимый мониторинг рынка финансовых услуг и информирование граждан.</a:t>
            </a:r>
            <a:endParaRPr lang="en-US" sz="12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object 9"/>
          <p:cNvSpPr/>
          <p:nvPr/>
        </p:nvSpPr>
        <p:spPr>
          <a:xfrm flipV="1">
            <a:off x="3285336" y="2030517"/>
            <a:ext cx="5426664" cy="86742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object 9"/>
          <p:cNvSpPr/>
          <p:nvPr/>
        </p:nvSpPr>
        <p:spPr>
          <a:xfrm flipV="1">
            <a:off x="3285336" y="2742275"/>
            <a:ext cx="5426664" cy="86742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object 9"/>
          <p:cNvSpPr/>
          <p:nvPr/>
        </p:nvSpPr>
        <p:spPr>
          <a:xfrm flipV="1">
            <a:off x="3285336" y="5187991"/>
            <a:ext cx="5426664" cy="86742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/>
          <p:cNvSpPr/>
          <p:nvPr/>
        </p:nvSpPr>
        <p:spPr>
          <a:xfrm>
            <a:off x="3035808" y="1465012"/>
            <a:ext cx="610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3AE8B"/>
              </a:buClr>
              <a:buFont typeface="Wingdings" charset="2"/>
              <a:buChar char="§"/>
            </a:pPr>
            <a:r>
              <a:rPr lang="en-US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стратегии повышения финансовой грамотности, мониторинг и оценка уровня финансовой грамотности</a:t>
            </a:r>
            <a:r>
              <a:rPr lang="ru-RU" sz="12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801659"/>
            <a:ext cx="837299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НАПРАВЛЕНИЯ РЕАЛИЗАЦИИ ПРОЕКТА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4"/>
    </mc:Choice>
    <mc:Fallback xmlns="">
      <p:transition spd="slow" advTm="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  <p:bldP spid="30" grpId="0"/>
      <p:bldP spid="44" grpId="0" animBg="1"/>
      <p:bldP spid="45" grpId="0" animBg="1"/>
      <p:bldP spid="46" grpId="0" animBg="1"/>
      <p:bldP spid="1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90108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23533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2050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44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ject 4"/>
          <p:cNvSpPr/>
          <p:nvPr/>
        </p:nvSpPr>
        <p:spPr>
          <a:xfrm>
            <a:off x="423533" y="806141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73193" y="740127"/>
            <a:ext cx="7980680" cy="55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23AE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МОДЕЛЬ РЕАЛИЗАЦИИ ПРОЕКТА</a:t>
            </a:r>
            <a:endParaRPr lang="en-US" sz="2000" b="1" dirty="0">
              <a:solidFill>
                <a:srgbClr val="23AE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5326" y="2910697"/>
            <a:ext cx="86278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 smtClean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Поэтапная </a:t>
            </a:r>
            <a:r>
              <a:rPr lang="ru-RU" sz="14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Проекта:</a:t>
            </a:r>
          </a:p>
          <a:p>
            <a:endParaRPr lang="ru-RU" sz="1400" b="1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ru-RU" sz="14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 – 2013 </a:t>
            </a:r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гг. </a:t>
            </a: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созданы рамки компетенций для учащихся и взрослого населения, разработаны методики, учебные пособия и программы, системы оценки эффективности реализации и мониторинга уровня финансовой грамотности,  </a:t>
            </a:r>
            <a:r>
              <a:rPr lang="ru-RU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проведено 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апробирование.</a:t>
            </a:r>
          </a:p>
          <a:p>
            <a:pPr lvl="0"/>
            <a:endParaRPr lang="ru-RU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ru-RU" sz="14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 – 2017 </a:t>
            </a:r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гг. </a:t>
            </a: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широкая апробация, финальная доработка и корректировка методик, создание системы информационной и методической поддержки Проекта, </a:t>
            </a:r>
            <a:r>
              <a:rPr lang="ru-RU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системы 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 кадрового потенциала.</a:t>
            </a:r>
          </a:p>
          <a:p>
            <a:pPr lvl="0"/>
            <a:endParaRPr lang="ru-RU" sz="1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– 2019 гг. 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реализация Стратегии </a:t>
            </a:r>
            <a:r>
              <a:rPr lang="ru-RU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 финансовой грамотности (в рамках Проекта)</a:t>
            </a:r>
            <a:endParaRPr lang="ru-RU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ru-RU" sz="1400" b="1" dirty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</a:t>
            </a:r>
            <a:r>
              <a:rPr lang="ru-RU" sz="1400" b="1" dirty="0" smtClean="0">
                <a:solidFill>
                  <a:srgbClr val="39B8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2020 гг. – 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распространение полученных </a:t>
            </a:r>
            <a:r>
              <a:rPr lang="ru-RU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результатов. </a:t>
            </a:r>
          </a:p>
          <a:p>
            <a:pPr lvl="0"/>
            <a:endParaRPr lang="ru-RU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326" y="1297663"/>
            <a:ext cx="8534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1000"/>
              </a:spcBef>
              <a:buClr>
                <a:srgbClr val="23AE8B"/>
              </a:buClr>
              <a:buFont typeface="Wingdings" charset="2"/>
              <a:buChar char="§"/>
            </a:pPr>
            <a:r>
              <a:rPr lang="ru-RU" sz="14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реализуется с </a:t>
            </a:r>
            <a:r>
              <a:rPr lang="ru-RU" sz="1400" b="1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учетом особенностей </a:t>
            </a:r>
            <a:r>
              <a:rPr lang="ru-RU" sz="1400" b="1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Российской Федерации: </a:t>
            </a:r>
          </a:p>
          <a:p>
            <a:pPr marL="628650" lvl="1" indent="-171450" algn="just">
              <a:spcBef>
                <a:spcPts val="600"/>
              </a:spcBef>
              <a:buClr>
                <a:srgbClr val="23AE8B"/>
              </a:buClr>
              <a:buFont typeface="Wingdings" charset="2"/>
              <a:buChar char="§"/>
            </a:pP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большая территория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разная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плотность населения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субъектах;</a:t>
            </a:r>
            <a:endParaRPr lang="ru-RU" sz="14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 algn="just">
              <a:spcBef>
                <a:spcPts val="600"/>
              </a:spcBef>
              <a:buClr>
                <a:srgbClr val="23AE8B"/>
              </a:buClr>
              <a:buFont typeface="Wingdings" charset="2"/>
              <a:buChar char="§"/>
            </a:pP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разный </a:t>
            </a:r>
            <a:r>
              <a:rPr lang="ru-RU" sz="1400" dirty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уровень развития </a:t>
            </a: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инфраструктуры;</a:t>
            </a:r>
          </a:p>
          <a:p>
            <a:pPr marL="628650" lvl="1" indent="-171450" algn="just">
              <a:spcBef>
                <a:spcPts val="600"/>
              </a:spcBef>
              <a:buClr>
                <a:srgbClr val="23AE8B"/>
              </a:buClr>
              <a:buFont typeface="Wingdings" charset="2"/>
              <a:buChar char="§"/>
            </a:pPr>
            <a:r>
              <a:rPr lang="ru-RU" sz="1400" dirty="0" smtClean="0">
                <a:solidFill>
                  <a:srgbClr val="3434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отсутствие на начальной стадии кадров и образовательных материалов, необходимость тестирования и оценки. </a:t>
            </a:r>
            <a:endParaRPr lang="ru-RU" sz="1400" dirty="0">
              <a:solidFill>
                <a:srgbClr val="3434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1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5589</TotalTime>
  <Words>2191</Words>
  <Application>Microsoft Office PowerPoint</Application>
  <PresentationFormat>Экран (4:3)</PresentationFormat>
  <Paragraphs>382</Paragraphs>
  <Slides>29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Office Theme</vt:lpstr>
      <vt:lpstr>3_Office Theme</vt:lpstr>
      <vt:lpstr>1_Office Theme</vt:lpstr>
      <vt:lpstr>Презентация PowerPoint</vt:lpstr>
      <vt:lpstr>Важность финансовой грамотности для социально-экономического развития и финансовой системы России </vt:lpstr>
      <vt:lpstr>Презентация PowerPoint</vt:lpstr>
      <vt:lpstr>Презентация PowerPoint</vt:lpstr>
      <vt:lpstr>ФИНАНСОВАЯ ГРАМОТНОСТЬ ПОДРОСТКОВ</vt:lpstr>
      <vt:lpstr>РЕЗУЛЬТАТЫ ИССЛЕДОВАНИЯ PISA-2015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ОБРАЗОВАТЕЛЬНОЕ НАПРАВЛЕНИЕ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ПОРТАЛ «ДРУЖИ С ФИНАНСАМИ»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РАЗВИТИЯ ФИНАНСОВОЙ ГРАМОТНОСТИ</vt:lpstr>
      <vt:lpstr>СТРАТЕГИЯ РАЗВИТИЯ ФИНАНСОВОЙ ГРАМОТНОСТИ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Marina Arkhipova</cp:lastModifiedBy>
  <cp:revision>270</cp:revision>
  <dcterms:created xsi:type="dcterms:W3CDTF">2016-09-09T08:41:21Z</dcterms:created>
  <dcterms:modified xsi:type="dcterms:W3CDTF">2018-08-24T09:39:34Z</dcterms:modified>
</cp:coreProperties>
</file>